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62"/>
  </p:notesMasterIdLst>
  <p:sldIdLst>
    <p:sldId id="256" r:id="rId5"/>
    <p:sldId id="313" r:id="rId6"/>
    <p:sldId id="257" r:id="rId7"/>
    <p:sldId id="258" r:id="rId8"/>
    <p:sldId id="259" r:id="rId9"/>
    <p:sldId id="260" r:id="rId10"/>
    <p:sldId id="263" r:id="rId11"/>
    <p:sldId id="264" r:id="rId12"/>
    <p:sldId id="265" r:id="rId13"/>
    <p:sldId id="322" r:id="rId14"/>
    <p:sldId id="267" r:id="rId15"/>
    <p:sldId id="268" r:id="rId16"/>
    <p:sldId id="316" r:id="rId17"/>
    <p:sldId id="319" r:id="rId18"/>
    <p:sldId id="285" r:id="rId19"/>
    <p:sldId id="271" r:id="rId20"/>
    <p:sldId id="272" r:id="rId21"/>
    <p:sldId id="274" r:id="rId22"/>
    <p:sldId id="273" r:id="rId23"/>
    <p:sldId id="275" r:id="rId24"/>
    <p:sldId id="277" r:id="rId25"/>
    <p:sldId id="278" r:id="rId26"/>
    <p:sldId id="276" r:id="rId27"/>
    <p:sldId id="286" r:id="rId28"/>
    <p:sldId id="287" r:id="rId29"/>
    <p:sldId id="288" r:id="rId30"/>
    <p:sldId id="280" r:id="rId31"/>
    <p:sldId id="281" r:id="rId32"/>
    <p:sldId id="283" r:id="rId33"/>
    <p:sldId id="282" r:id="rId34"/>
    <p:sldId id="289" r:id="rId35"/>
    <p:sldId id="290" r:id="rId36"/>
    <p:sldId id="291" r:id="rId37"/>
    <p:sldId id="292" r:id="rId38"/>
    <p:sldId id="293" r:id="rId39"/>
    <p:sldId id="323" r:id="rId40"/>
    <p:sldId id="294" r:id="rId41"/>
    <p:sldId id="295" r:id="rId42"/>
    <p:sldId id="297" r:id="rId43"/>
    <p:sldId id="298" r:id="rId44"/>
    <p:sldId id="296" r:id="rId45"/>
    <p:sldId id="299" r:id="rId46"/>
    <p:sldId id="300" r:id="rId47"/>
    <p:sldId id="301" r:id="rId48"/>
    <p:sldId id="302" r:id="rId49"/>
    <p:sldId id="284" r:id="rId50"/>
    <p:sldId id="304" r:id="rId51"/>
    <p:sldId id="320" r:id="rId52"/>
    <p:sldId id="303" r:id="rId53"/>
    <p:sldId id="306" r:id="rId54"/>
    <p:sldId id="307" r:id="rId55"/>
    <p:sldId id="308" r:id="rId56"/>
    <p:sldId id="309" r:id="rId57"/>
    <p:sldId id="310" r:id="rId58"/>
    <p:sldId id="311" r:id="rId59"/>
    <p:sldId id="312" r:id="rId60"/>
    <p:sldId id="321" r:id="rId61"/>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DAF158-2633-413E-84B2-1F58B08B63DE}" v="85" dt="2019-11-14T11:55:36.3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autoAdjust="0"/>
    <p:restoredTop sz="71680" autoAdjust="0"/>
  </p:normalViewPr>
  <p:slideViewPr>
    <p:cSldViewPr snapToGrid="0">
      <p:cViewPr varScale="1">
        <p:scale>
          <a:sx n="81" d="100"/>
          <a:sy n="81" d="100"/>
        </p:scale>
        <p:origin x="34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tableStyles" Target="tableStyle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s>
</file>

<file path=ppt/media/image1.jpeg>
</file>

<file path=ppt/media/image10.jpg>
</file>

<file path=ppt/media/image11.jpg>
</file>

<file path=ppt/media/image12.jpg>
</file>

<file path=ppt/media/image2.jpg>
</file>

<file path=ppt/media/image3.jpg>
</file>

<file path=ppt/media/image4.webp>
</file>

<file path=ppt/media/image5.webp>
</file>

<file path=ppt/media/image6.png>
</file>

<file path=ppt/media/image7.jpeg>
</file>

<file path=ppt/media/image8.webp>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435B3D-5ABA-4569-9910-D7FEB594FDAB}" type="datetimeFigureOut">
              <a:rPr lang="es-ES" smtClean="0"/>
              <a:t>15/11/2019</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544716-B0F6-41EA-B04E-529DC29298F8}" type="slidenum">
              <a:rPr lang="es-ES" smtClean="0"/>
              <a:t>‹#›</a:t>
            </a:fld>
            <a:endParaRPr lang="es-ES"/>
          </a:p>
        </p:txBody>
      </p:sp>
    </p:spTree>
    <p:extLst>
      <p:ext uri="{BB962C8B-B14F-4D97-AF65-F5344CB8AC3E}">
        <p14:creationId xmlns:p14="http://schemas.microsoft.com/office/powerpoint/2010/main" val="3848436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3" Type="http://schemas.openxmlformats.org/officeDocument/2006/relationships/hyperlink" Target="https://es.wikipedia.org/wiki/Matiz_(color)" TargetMode="External"/><Relationship Id="rId2" Type="http://schemas.openxmlformats.org/officeDocument/2006/relationships/slide" Target="../slides/slide20.xml"/><Relationship Id="rId1" Type="http://schemas.openxmlformats.org/officeDocument/2006/relationships/notesMaster" Target="../notesMasters/notesMaster1.xml"/><Relationship Id="rId5" Type="http://schemas.openxmlformats.org/officeDocument/2006/relationships/hyperlink" Target="https://es.wikipedia.org/wiki/Modelo_de_color_HSL#Luminosidad" TargetMode="External"/><Relationship Id="rId4" Type="http://schemas.openxmlformats.org/officeDocument/2006/relationships/hyperlink" Target="https://es.wikipedia.org/wiki/Modelo_de_color_HSL#Saturaci%C3%B3n" TargetMode="Externa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a:t>
            </a:fld>
            <a:endParaRPr lang="es-ES"/>
          </a:p>
        </p:txBody>
      </p:sp>
    </p:spTree>
    <p:extLst>
      <p:ext uri="{BB962C8B-B14F-4D97-AF65-F5344CB8AC3E}">
        <p14:creationId xmlns:p14="http://schemas.microsoft.com/office/powerpoint/2010/main" val="4215388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Es un </a:t>
            </a:r>
            <a:r>
              <a:rPr lang="es-ES" dirty="0" err="1"/>
              <a:t>Smell</a:t>
            </a:r>
            <a:r>
              <a:rPr lang="es-ES" dirty="0"/>
              <a:t> que se produce cuando uno utiliza tipos primitivos como </a:t>
            </a:r>
            <a:r>
              <a:rPr lang="es-ES" dirty="0" err="1"/>
              <a:t>Strings</a:t>
            </a:r>
            <a:r>
              <a:rPr lang="es-ES" dirty="0"/>
              <a:t> o </a:t>
            </a:r>
            <a:r>
              <a:rPr lang="es-ES" dirty="0" err="1"/>
              <a:t>Doubles</a:t>
            </a:r>
            <a:r>
              <a:rPr lang="es-ES" dirty="0"/>
              <a:t> o </a:t>
            </a:r>
            <a:r>
              <a:rPr lang="es-ES" dirty="0" err="1"/>
              <a:t>Ints</a:t>
            </a:r>
            <a:r>
              <a:rPr lang="es-ES" dirty="0"/>
              <a:t> para representar conceptos que realmente deberían ser representados por clases de objetos.</a:t>
            </a:r>
          </a:p>
          <a:p>
            <a:endParaRPr lang="es-ES" dirty="0"/>
          </a:p>
          <a:p>
            <a:r>
              <a:rPr lang="es-ES" dirty="0"/>
              <a:t>Inmutable </a:t>
            </a:r>
            <a:r>
              <a:rPr lang="es-ES" dirty="0" err="1"/>
              <a:t>objects</a:t>
            </a:r>
            <a:r>
              <a:rPr lang="es-ES" dirty="0"/>
              <a:t> </a:t>
            </a:r>
            <a:r>
              <a:rPr lang="es-ES" dirty="0" err="1"/>
              <a:t>that</a:t>
            </a:r>
            <a:r>
              <a:rPr lang="es-ES" dirty="0"/>
              <a:t> </a:t>
            </a:r>
            <a:r>
              <a:rPr lang="es-ES" dirty="0" err="1"/>
              <a:t>wraps</a:t>
            </a:r>
            <a:r>
              <a:rPr lang="es-ES" dirty="0"/>
              <a:t> </a:t>
            </a:r>
            <a:r>
              <a:rPr lang="es-ES" dirty="0" err="1"/>
              <a:t>primitives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there are special rules for email. This logic is typically captured somewhere away from the “Email” value, and typically duplicated throughout the application.  For some reason, I was averse to creating small objects to hold these values and their simple logic.  I don’t really know why, as data objects tend to be highly cohesive and can cut down a lot of duplication.</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12</a:t>
            </a:fld>
            <a:endParaRPr lang="es-ES"/>
          </a:p>
        </p:txBody>
      </p:sp>
    </p:spTree>
    <p:extLst>
      <p:ext uri="{BB962C8B-B14F-4D97-AF65-F5344CB8AC3E}">
        <p14:creationId xmlns:p14="http://schemas.microsoft.com/office/powerpoint/2010/main" val="32998224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Existen</a:t>
            </a:r>
            <a:r>
              <a:rPr lang="en-US" sz="1200" b="0" i="0" kern="1200" dirty="0">
                <a:solidFill>
                  <a:schemeClr val="tx1"/>
                </a:solidFill>
                <a:effectLst/>
                <a:latin typeface="+mn-lt"/>
                <a:ea typeface="+mn-ea"/>
                <a:cs typeface="+mn-cs"/>
              </a:rPr>
              <a:t> una </a:t>
            </a:r>
            <a:r>
              <a:rPr lang="en-US" sz="1200" b="0" i="0" kern="1200" dirty="0" err="1">
                <a:solidFill>
                  <a:schemeClr val="tx1"/>
                </a:solidFill>
                <a:effectLst/>
                <a:latin typeface="+mn-lt"/>
                <a:ea typeface="+mn-ea"/>
                <a:cs typeface="+mn-cs"/>
              </a:rPr>
              <a:t>serie</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reglas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especiales</a:t>
            </a:r>
            <a:r>
              <a:rPr lang="en-US" sz="1200" b="0" i="0" kern="1200" dirty="0">
                <a:solidFill>
                  <a:schemeClr val="tx1"/>
                </a:solidFill>
                <a:effectLst/>
                <a:latin typeface="+mn-lt"/>
                <a:ea typeface="+mn-ea"/>
                <a:cs typeface="+mn-cs"/>
              </a:rPr>
              <a:t> para la </a:t>
            </a:r>
            <a:r>
              <a:rPr lang="en-US" sz="1200" b="0" i="0" kern="1200" dirty="0" err="1">
                <a:solidFill>
                  <a:schemeClr val="tx1"/>
                </a:solidFill>
                <a:effectLst/>
                <a:latin typeface="+mn-lt"/>
                <a:ea typeface="+mn-ea"/>
                <a:cs typeface="+mn-cs"/>
              </a:rPr>
              <a:t>la</a:t>
            </a:r>
            <a:r>
              <a:rPr lang="en-US" sz="1200" b="0" i="0" kern="1200" dirty="0">
                <a:solidFill>
                  <a:schemeClr val="tx1"/>
                </a:solidFill>
                <a:effectLst/>
                <a:latin typeface="+mn-lt"/>
                <a:ea typeface="+mn-ea"/>
                <a:cs typeface="+mn-cs"/>
              </a:rPr>
              <a:t> latitude y la </a:t>
            </a:r>
            <a:r>
              <a:rPr lang="en-US" sz="1200" b="0" i="0" kern="1200" dirty="0" err="1">
                <a:solidFill>
                  <a:schemeClr val="tx1"/>
                </a:solidFill>
                <a:effectLst/>
                <a:latin typeface="+mn-lt"/>
                <a:ea typeface="+mn-ea"/>
                <a:cs typeface="+mn-cs"/>
              </a:rPr>
              <a:t>logitud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logica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solemos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ponerla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repartida</a:t>
            </a:r>
            <a:r>
              <a:rPr lang="en-US" sz="1200" b="0" i="0" kern="1200" dirty="0">
                <a:solidFill>
                  <a:schemeClr val="tx1"/>
                </a:solidFill>
                <a:effectLst/>
                <a:latin typeface="+mn-lt"/>
                <a:ea typeface="+mn-ea"/>
                <a:cs typeface="+mn-cs"/>
              </a:rPr>
              <a:t> por </a:t>
            </a:r>
            <a:r>
              <a:rPr lang="en-US" sz="1200" b="0" i="0" kern="1200" dirty="0" err="1">
                <a:solidFill>
                  <a:schemeClr val="tx1"/>
                </a:solidFill>
                <a:effectLst/>
                <a:latin typeface="+mn-lt"/>
                <a:ea typeface="+mn-ea"/>
                <a:cs typeface="+mn-cs"/>
              </a:rPr>
              <a:t>nuestra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aplicación</a:t>
            </a:r>
            <a:r>
              <a:rPr lang="en-US" sz="1200" b="0" i="0" kern="1200" dirty="0">
                <a:solidFill>
                  <a:schemeClr val="tx1"/>
                </a:solidFill>
                <a:effectLst/>
                <a:latin typeface="+mn-lt"/>
                <a:ea typeface="+mn-ea"/>
                <a:cs typeface="+mn-cs"/>
              </a:rPr>
              <a:t> lo que </a:t>
            </a:r>
            <a:r>
              <a:rPr lang="en-US" sz="1200" b="0" i="0" kern="1200" dirty="0" err="1">
                <a:solidFill>
                  <a:schemeClr val="tx1"/>
                </a:solidFill>
                <a:effectLst/>
                <a:latin typeface="+mn-lt"/>
                <a:ea typeface="+mn-ea"/>
                <a:cs typeface="+mn-cs"/>
              </a:rPr>
              <a:t>conyeva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duplicaciónd</a:t>
            </a:r>
            <a:r>
              <a:rPr lang="en-US" sz="1200" b="0" i="0" kern="1200" dirty="0">
                <a:solidFill>
                  <a:schemeClr val="tx1"/>
                </a:solidFill>
                <a:effectLst/>
                <a:latin typeface="+mn-lt"/>
                <a:ea typeface="+mn-ea"/>
                <a:cs typeface="+mn-cs"/>
              </a:rPr>
              <a:t> e Código o </a:t>
            </a:r>
            <a:r>
              <a:rPr lang="en-US" sz="1200" b="0" i="0" kern="1200" dirty="0" err="1">
                <a:solidFill>
                  <a:schemeClr val="tx1"/>
                </a:solidFill>
                <a:effectLst/>
                <a:latin typeface="+mn-lt"/>
                <a:ea typeface="+mn-ea"/>
                <a:cs typeface="+mn-cs"/>
              </a:rPr>
              <a:t>crearnos</a:t>
            </a:r>
            <a:r>
              <a:rPr lang="en-US" sz="1200" b="0" i="0" kern="1200" dirty="0">
                <a:solidFill>
                  <a:schemeClr val="tx1"/>
                </a:solidFill>
                <a:effectLst/>
                <a:latin typeface="+mn-lt"/>
                <a:ea typeface="+mn-ea"/>
                <a:cs typeface="+mn-cs"/>
              </a:rPr>
              <a:t> la </a:t>
            </a:r>
            <a:r>
              <a:rPr lang="en-US" sz="1200" b="0" i="0" kern="1200" dirty="0" err="1">
                <a:solidFill>
                  <a:schemeClr val="tx1"/>
                </a:solidFill>
                <a:effectLst/>
                <a:latin typeface="+mn-lt"/>
                <a:ea typeface="+mn-ea"/>
                <a:cs typeface="+mn-cs"/>
              </a:rPr>
              <a:t>magnifica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Helper </a:t>
            </a:r>
            <a:r>
              <a:rPr lang="en-US" sz="1200" b="0" i="0" kern="1200" dirty="0" err="1">
                <a:solidFill>
                  <a:schemeClr val="tx1"/>
                </a:solidFill>
                <a:effectLst/>
                <a:latin typeface="+mn-lt"/>
                <a:ea typeface="+mn-ea"/>
                <a:cs typeface="+mn-cs"/>
              </a:rPr>
              <a:t>dond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vale,e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de 40000 </a:t>
            </a:r>
            <a:r>
              <a:rPr lang="en-US" sz="1200" b="0" i="0" kern="1200" dirty="0" err="1">
                <a:solidFill>
                  <a:schemeClr val="tx1"/>
                </a:solidFill>
                <a:effectLst/>
                <a:latin typeface="+mn-lt"/>
                <a:ea typeface="+mn-ea"/>
                <a:cs typeface="+mn-cs"/>
              </a:rPr>
              <a:t>línea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sde</a:t>
            </a:r>
            <a:r>
              <a:rPr lang="en-US" sz="1200" b="0" i="0" kern="1200" dirty="0">
                <a:solidFill>
                  <a:schemeClr val="tx1"/>
                </a:solidFill>
                <a:effectLst/>
                <a:latin typeface="+mn-lt"/>
                <a:ea typeface="+mn-ea"/>
                <a:cs typeface="+mn-cs"/>
              </a:rPr>
              <a:t> Código que </a:t>
            </a:r>
            <a:r>
              <a:rPr lang="en-US" sz="1200" b="0" i="0" kern="1200" dirty="0" err="1">
                <a:solidFill>
                  <a:schemeClr val="tx1"/>
                </a:solidFill>
                <a:effectLst/>
                <a:latin typeface="+mn-lt"/>
                <a:ea typeface="+mn-ea"/>
                <a:cs typeface="+mn-cs"/>
              </a:rPr>
              <a:t>como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nombre</a:t>
            </a:r>
            <a:r>
              <a:rPr lang="en-US" sz="1200" b="0" i="0" kern="1200" dirty="0">
                <a:solidFill>
                  <a:schemeClr val="tx1"/>
                </a:solidFill>
                <a:effectLst/>
                <a:latin typeface="+mn-lt"/>
                <a:ea typeface="+mn-ea"/>
                <a:cs typeface="+mn-cs"/>
              </a:rPr>
              <a:t> es un </a:t>
            </a:r>
            <a:r>
              <a:rPr lang="en-US" sz="1200" b="0" i="0" kern="1200" dirty="0" err="1">
                <a:solidFill>
                  <a:schemeClr val="tx1"/>
                </a:solidFill>
                <a:effectLst/>
                <a:latin typeface="+mn-lt"/>
                <a:ea typeface="+mn-ea"/>
                <a:cs typeface="+mn-cs"/>
              </a:rPr>
              <a:t>comodín</a:t>
            </a:r>
            <a:r>
              <a:rPr lang="en-US" sz="1200" b="0" i="0" kern="1200" dirty="0">
                <a:solidFill>
                  <a:schemeClr val="tx1"/>
                </a:solidFill>
                <a:effectLst/>
                <a:latin typeface="+mn-lt"/>
                <a:ea typeface="+mn-ea"/>
                <a:cs typeface="+mn-cs"/>
              </a:rPr>
              <a:t> y </a:t>
            </a:r>
            <a:r>
              <a:rPr lang="en-US" sz="1200" b="0" i="0" kern="1200" dirty="0" err="1">
                <a:solidFill>
                  <a:schemeClr val="tx1"/>
                </a:solidFill>
                <a:effectLst/>
                <a:latin typeface="+mn-lt"/>
                <a:ea typeface="+mn-ea"/>
                <a:cs typeface="+mn-cs"/>
              </a:rPr>
              <a:t>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pues</a:t>
            </a:r>
            <a:r>
              <a:rPr lang="en-US" sz="1200" b="0" i="0" kern="1200" dirty="0">
                <a:solidFill>
                  <a:schemeClr val="tx1"/>
                </a:solidFill>
                <a:effectLst/>
                <a:latin typeface="+mn-lt"/>
                <a:ea typeface="+mn-ea"/>
                <a:cs typeface="+mn-cs"/>
              </a:rPr>
              <a:t> Adelante.</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13</a:t>
            </a:fld>
            <a:endParaRPr lang="es-ES"/>
          </a:p>
        </p:txBody>
      </p:sp>
    </p:spTree>
    <p:extLst>
      <p:ext uri="{BB962C8B-B14F-4D97-AF65-F5344CB8AC3E}">
        <p14:creationId xmlns:p14="http://schemas.microsoft.com/office/powerpoint/2010/main" val="121731536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14</a:t>
            </a:fld>
            <a:endParaRPr lang="es-ES"/>
          </a:p>
        </p:txBody>
      </p:sp>
    </p:spTree>
    <p:extLst>
      <p:ext uri="{BB962C8B-B14F-4D97-AF65-F5344CB8AC3E}">
        <p14:creationId xmlns:p14="http://schemas.microsoft.com/office/powerpoint/2010/main" val="11781187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15</a:t>
            </a:fld>
            <a:endParaRPr lang="es-ES"/>
          </a:p>
        </p:txBody>
      </p:sp>
    </p:spTree>
    <p:extLst>
      <p:ext uri="{BB962C8B-B14F-4D97-AF65-F5344CB8AC3E}">
        <p14:creationId xmlns:p14="http://schemas.microsoft.com/office/powerpoint/2010/main" val="17581217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16</a:t>
            </a:fld>
            <a:endParaRPr lang="es-ES"/>
          </a:p>
        </p:txBody>
      </p:sp>
    </p:spTree>
    <p:extLst>
      <p:ext uri="{BB962C8B-B14F-4D97-AF65-F5344CB8AC3E}">
        <p14:creationId xmlns:p14="http://schemas.microsoft.com/office/powerpoint/2010/main" val="30353944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17</a:t>
            </a:fld>
            <a:endParaRPr lang="es-ES"/>
          </a:p>
        </p:txBody>
      </p:sp>
    </p:spTree>
    <p:extLst>
      <p:ext uri="{BB962C8B-B14F-4D97-AF65-F5344CB8AC3E}">
        <p14:creationId xmlns:p14="http://schemas.microsoft.com/office/powerpoint/2010/main" val="275099708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18</a:t>
            </a:fld>
            <a:endParaRPr lang="es-ES"/>
          </a:p>
        </p:txBody>
      </p:sp>
    </p:spTree>
    <p:extLst>
      <p:ext uri="{BB962C8B-B14F-4D97-AF65-F5344CB8AC3E}">
        <p14:creationId xmlns:p14="http://schemas.microsoft.com/office/powerpoint/2010/main" val="34219165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19</a:t>
            </a:fld>
            <a:endParaRPr lang="es-ES"/>
          </a:p>
        </p:txBody>
      </p:sp>
    </p:spTree>
    <p:extLst>
      <p:ext uri="{BB962C8B-B14F-4D97-AF65-F5344CB8AC3E}">
        <p14:creationId xmlns:p14="http://schemas.microsoft.com/office/powerpoint/2010/main" val="165578875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r>
              <a:rPr lang="es-ES" sz="1200" b="0" i="0" kern="1200" dirty="0">
                <a:solidFill>
                  <a:schemeClr val="tx1"/>
                </a:solidFill>
                <a:effectLst/>
                <a:latin typeface="+mn-lt"/>
                <a:ea typeface="+mn-ea"/>
                <a:cs typeface="+mn-cs"/>
              </a:rPr>
              <a:t>Los “</a:t>
            </a:r>
            <a:r>
              <a:rPr lang="es-ES" sz="1200" b="0" i="0" kern="1200" dirty="0" err="1">
                <a:solidFill>
                  <a:schemeClr val="tx1"/>
                </a:solidFill>
                <a:effectLst/>
                <a:latin typeface="+mn-lt"/>
                <a:ea typeface="+mn-ea"/>
                <a:cs typeface="+mn-cs"/>
              </a:rPr>
              <a:t>named</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constructors</a:t>
            </a:r>
            <a:r>
              <a:rPr lang="es-ES" sz="1200" b="0" i="0" kern="1200" dirty="0">
                <a:solidFill>
                  <a:schemeClr val="tx1"/>
                </a:solidFill>
                <a:effectLst/>
                <a:latin typeface="+mn-lt"/>
                <a:ea typeface="+mn-ea"/>
                <a:cs typeface="+mn-cs"/>
              </a:rPr>
              <a:t>” o métodos </a:t>
            </a:r>
            <a:r>
              <a:rPr lang="es-ES" sz="1200" b="0" i="0" kern="1200" dirty="0" err="1">
                <a:solidFill>
                  <a:schemeClr val="tx1"/>
                </a:solidFill>
                <a:effectLst/>
                <a:latin typeface="+mn-lt"/>
                <a:ea typeface="+mn-ea"/>
                <a:cs typeface="+mn-cs"/>
              </a:rPr>
              <a:t>factoria</a:t>
            </a:r>
            <a:r>
              <a:rPr lang="es-ES" sz="1200" b="0" i="0" kern="1200" dirty="0">
                <a:solidFill>
                  <a:schemeClr val="tx1"/>
                </a:solidFill>
                <a:effectLst/>
                <a:latin typeface="+mn-lt"/>
                <a:ea typeface="+mn-ea"/>
                <a:cs typeface="+mn-cs"/>
              </a:rPr>
              <a:t> como también son conocidos nos permiten que nuestros constructores sean más semánticos, mas cercano al negocio y mas alejado de lo puramente técnico.</a:t>
            </a:r>
          </a:p>
          <a:p>
            <a:endParaRPr lang="es-ES" sz="1200" b="0" i="0" kern="1200" dirty="0">
              <a:solidFill>
                <a:schemeClr val="tx1"/>
              </a:solidFill>
              <a:effectLst/>
              <a:latin typeface="+mn-lt"/>
              <a:ea typeface="+mn-ea"/>
              <a:cs typeface="+mn-cs"/>
            </a:endParaRPr>
          </a:p>
          <a:p>
            <a:r>
              <a:rPr lang="es-ES" sz="1200" b="0" i="1" kern="1200" dirty="0" err="1">
                <a:solidFill>
                  <a:schemeClr val="tx1"/>
                </a:solidFill>
                <a:effectLst/>
                <a:latin typeface="+mn-lt"/>
                <a:ea typeface="+mn-ea"/>
                <a:cs typeface="+mn-cs"/>
              </a:rPr>
              <a:t>Hue</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Saturation</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Lightness</a:t>
            </a:r>
            <a:r>
              <a:rPr lang="es-ES" sz="1200" b="0" i="0" kern="1200" dirty="0">
                <a:solidFill>
                  <a:schemeClr val="tx1"/>
                </a:solidFill>
                <a:effectLst/>
                <a:latin typeface="+mn-lt"/>
                <a:ea typeface="+mn-ea"/>
                <a:cs typeface="+mn-cs"/>
              </a:rPr>
              <a:t> – </a:t>
            </a:r>
            <a:r>
              <a:rPr lang="es-ES" sz="1200" b="0" i="0" u="none" strike="noStrike" kern="1200" dirty="0">
                <a:solidFill>
                  <a:schemeClr val="tx1"/>
                </a:solidFill>
                <a:effectLst/>
                <a:latin typeface="+mn-lt"/>
                <a:ea typeface="+mn-ea"/>
                <a:cs typeface="+mn-cs"/>
                <a:hlinkClick r:id="rId3" tooltip="Matiz (color)"/>
              </a:rPr>
              <a:t>Matiz</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4"/>
              </a:rPr>
              <a:t>Saturación</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5"/>
              </a:rPr>
              <a:t>Luminosidad</a:t>
            </a:r>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a:p>
            <a:r>
              <a:rPr lang="es-ES" sz="1200" kern="1200" dirty="0" err="1">
                <a:solidFill>
                  <a:schemeClr val="tx1"/>
                </a:solidFill>
                <a:effectLst/>
                <a:latin typeface="+mn-lt"/>
                <a:ea typeface="+mn-ea"/>
                <a:cs typeface="+mn-cs"/>
              </a:rPr>
              <a:t>What</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happen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when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langues</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not</a:t>
            </a:r>
            <a:r>
              <a:rPr lang="es-ES" sz="1200" kern="1200" dirty="0">
                <a:solidFill>
                  <a:schemeClr val="tx1"/>
                </a:solidFill>
                <a:effectLst/>
                <a:latin typeface="+mn-lt"/>
                <a:ea typeface="+mn-ea"/>
                <a:cs typeface="+mn-cs"/>
              </a:rPr>
              <a:t> Support </a:t>
            </a:r>
            <a:r>
              <a:rPr lang="es-ES" sz="1200" kern="1200" dirty="0" err="1">
                <a:solidFill>
                  <a:schemeClr val="tx1"/>
                </a:solidFill>
                <a:effectLst/>
                <a:latin typeface="+mn-lt"/>
                <a:ea typeface="+mn-ea"/>
                <a:cs typeface="+mn-cs"/>
              </a:rPr>
              <a:t>method</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overloading</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20</a:t>
            </a:fld>
            <a:endParaRPr lang="es-ES"/>
          </a:p>
        </p:txBody>
      </p:sp>
    </p:spTree>
    <p:extLst>
      <p:ext uri="{BB962C8B-B14F-4D97-AF65-F5344CB8AC3E}">
        <p14:creationId xmlns:p14="http://schemas.microsoft.com/office/powerpoint/2010/main" val="36876189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21</a:t>
            </a:fld>
            <a:endParaRPr lang="es-ES"/>
          </a:p>
        </p:txBody>
      </p:sp>
    </p:spTree>
    <p:extLst>
      <p:ext uri="{BB962C8B-B14F-4D97-AF65-F5344CB8AC3E}">
        <p14:creationId xmlns:p14="http://schemas.microsoft.com/office/powerpoint/2010/main" val="117409491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entidades son objetos mutables2 objetos son iguales si sus </a:t>
            </a:r>
            <a:r>
              <a:rPr lang="es-ES" dirty="0" err="1"/>
              <a:t>Ids</a:t>
            </a:r>
            <a:r>
              <a:rPr lang="es-ES" dirty="0"/>
              <a:t> son iguales, 2 usuarios son iguales si su Id es el mismo, 2 facturas son iguales si su Id es el mismo.</a:t>
            </a:r>
          </a:p>
          <a:p>
            <a:endParaRPr lang="es-ES" dirty="0"/>
          </a:p>
          <a:p>
            <a:r>
              <a:rPr lang="es-ES" dirty="0"/>
              <a:t>Por el contrario, los </a:t>
            </a:r>
            <a:r>
              <a:rPr lang="es-ES" dirty="0" err="1"/>
              <a:t>values</a:t>
            </a:r>
            <a:r>
              <a:rPr lang="es-ES" dirty="0"/>
              <a:t> </a:t>
            </a:r>
            <a:r>
              <a:rPr lang="es-ES" dirty="0" err="1"/>
              <a:t>objects</a:t>
            </a:r>
            <a:r>
              <a:rPr lang="es-ES" dirty="0"/>
              <a:t> son objetos inmutables que se caracterizan por envolver tipos primitivos y que se diferencian de otro objeto por su valor no por su identidad.</a:t>
            </a:r>
          </a:p>
        </p:txBody>
      </p:sp>
      <p:sp>
        <p:nvSpPr>
          <p:cNvPr id="4" name="Slide Number Placeholder 3"/>
          <p:cNvSpPr>
            <a:spLocks noGrp="1"/>
          </p:cNvSpPr>
          <p:nvPr>
            <p:ph type="sldNum" sz="quarter" idx="5"/>
          </p:nvPr>
        </p:nvSpPr>
        <p:spPr/>
        <p:txBody>
          <a:bodyPr/>
          <a:lstStyle/>
          <a:p>
            <a:fld id="{6D544716-B0F6-41EA-B04E-529DC29298F8}" type="slidenum">
              <a:rPr lang="es-ES" smtClean="0"/>
              <a:t>3</a:t>
            </a:fld>
            <a:endParaRPr lang="es-ES"/>
          </a:p>
        </p:txBody>
      </p:sp>
    </p:spTree>
    <p:extLst>
      <p:ext uri="{BB962C8B-B14F-4D97-AF65-F5344CB8AC3E}">
        <p14:creationId xmlns:p14="http://schemas.microsoft.com/office/powerpoint/2010/main" val="2324143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err="1">
                <a:solidFill>
                  <a:schemeClr val="tx1"/>
                </a:solidFill>
                <a:effectLst/>
                <a:latin typeface="+mn-lt"/>
                <a:ea typeface="+mn-ea"/>
                <a:cs typeface="+mn-cs"/>
              </a:rPr>
              <a:t>Optionally</a:t>
            </a:r>
            <a:r>
              <a:rPr lang="es-ES" sz="1200" kern="1200" dirty="0">
                <a:solidFill>
                  <a:schemeClr val="tx1"/>
                </a:solidFill>
                <a:effectLst/>
                <a:latin typeface="+mn-lt"/>
                <a:ea typeface="+mn-ea"/>
                <a:cs typeface="+mn-cs"/>
              </a:rPr>
              <a:t> use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private</a:t>
            </a:r>
            <a:r>
              <a:rPr lang="es-ES" sz="1200" kern="1200" dirty="0">
                <a:solidFill>
                  <a:schemeClr val="tx1"/>
                </a:solidFill>
                <a:effectLst/>
                <a:latin typeface="+mn-lt"/>
                <a:ea typeface="+mn-ea"/>
                <a:cs typeface="+mn-cs"/>
              </a:rPr>
              <a:t> constructor </a:t>
            </a:r>
            <a:r>
              <a:rPr lang="es-ES" sz="1200" kern="1200" dirty="0" err="1">
                <a:solidFill>
                  <a:schemeClr val="tx1"/>
                </a:solidFill>
                <a:effectLst/>
                <a:latin typeface="+mn-lt"/>
                <a:ea typeface="+mn-ea"/>
                <a:cs typeface="+mn-cs"/>
              </a:rPr>
              <a:t>to</a:t>
            </a:r>
            <a:r>
              <a:rPr lang="es-ES" sz="1200" kern="1200" dirty="0">
                <a:solidFill>
                  <a:schemeClr val="tx1"/>
                </a:solidFill>
                <a:effectLst/>
                <a:latin typeface="+mn-lt"/>
                <a:ea typeface="+mn-ea"/>
                <a:cs typeface="+mn-cs"/>
              </a:rPr>
              <a:t> enforcé </a:t>
            </a:r>
            <a:r>
              <a:rPr lang="es-ES" sz="1200" kern="1200" dirty="0" err="1">
                <a:solidFill>
                  <a:schemeClr val="tx1"/>
                </a:solidFill>
                <a:effectLst/>
                <a:latin typeface="+mn-lt"/>
                <a:ea typeface="+mn-ea"/>
                <a:cs typeface="+mn-cs"/>
              </a:rPr>
              <a:t>constraints</a:t>
            </a:r>
            <a:r>
              <a:rPr lang="es-ES" sz="1200" kern="1200" dirty="0">
                <a:solidFill>
                  <a:schemeClr val="tx1"/>
                </a:solidFill>
                <a:effectLst/>
                <a:latin typeface="+mn-lt"/>
                <a:ea typeface="+mn-ea"/>
                <a:cs typeface="+mn-cs"/>
              </a:rPr>
              <a:t> .</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Hacer una reserva</a:t>
            </a:r>
          </a:p>
        </p:txBody>
      </p:sp>
      <p:sp>
        <p:nvSpPr>
          <p:cNvPr id="4" name="Slide Number Placeholder 3"/>
          <p:cNvSpPr>
            <a:spLocks noGrp="1"/>
          </p:cNvSpPr>
          <p:nvPr>
            <p:ph type="sldNum" sz="quarter" idx="5"/>
          </p:nvPr>
        </p:nvSpPr>
        <p:spPr/>
        <p:txBody>
          <a:bodyPr/>
          <a:lstStyle/>
          <a:p>
            <a:fld id="{6D544716-B0F6-41EA-B04E-529DC29298F8}" type="slidenum">
              <a:rPr lang="es-ES" smtClean="0"/>
              <a:t>22</a:t>
            </a:fld>
            <a:endParaRPr lang="es-ES"/>
          </a:p>
        </p:txBody>
      </p:sp>
    </p:spTree>
    <p:extLst>
      <p:ext uri="{BB962C8B-B14F-4D97-AF65-F5344CB8AC3E}">
        <p14:creationId xmlns:p14="http://schemas.microsoft.com/office/powerpoint/2010/main" val="42873228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hacer un pedido…</a:t>
            </a:r>
            <a:endParaRPr lang="es-ES" dirty="0"/>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23</a:t>
            </a:fld>
            <a:endParaRPr lang="es-ES"/>
          </a:p>
        </p:txBody>
      </p:sp>
    </p:spTree>
    <p:extLst>
      <p:ext uri="{BB962C8B-B14F-4D97-AF65-F5344CB8AC3E}">
        <p14:creationId xmlns:p14="http://schemas.microsoft.com/office/powerpoint/2010/main" val="31396253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24</a:t>
            </a:fld>
            <a:endParaRPr lang="es-ES"/>
          </a:p>
        </p:txBody>
      </p:sp>
    </p:spTree>
    <p:extLst>
      <p:ext uri="{BB962C8B-B14F-4D97-AF65-F5344CB8AC3E}">
        <p14:creationId xmlns:p14="http://schemas.microsoft.com/office/powerpoint/2010/main" val="26901790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constructor. This meaning the test is very close to the implementation of the class</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25</a:t>
            </a:fld>
            <a:endParaRPr lang="es-ES"/>
          </a:p>
        </p:txBody>
      </p:sp>
    </p:spTree>
    <p:extLst>
      <p:ext uri="{BB962C8B-B14F-4D97-AF65-F5344CB8AC3E}">
        <p14:creationId xmlns:p14="http://schemas.microsoft.com/office/powerpoint/2010/main" val="21233450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26</a:t>
            </a:fld>
            <a:endParaRPr lang="es-ES"/>
          </a:p>
        </p:txBody>
      </p:sp>
    </p:spTree>
    <p:extLst>
      <p:ext uri="{BB962C8B-B14F-4D97-AF65-F5344CB8AC3E}">
        <p14:creationId xmlns:p14="http://schemas.microsoft.com/office/powerpoint/2010/main" val="336528223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 entity may change over time, but all this time it should be the same object that undergoes all the </a:t>
            </a:r>
            <a:r>
              <a:rPr lang="en-US" sz="1200" kern="1200" dirty="0" err="1">
                <a:solidFill>
                  <a:schemeClr val="tx1"/>
                </a:solidFill>
                <a:effectLst/>
                <a:latin typeface="+mn-lt"/>
                <a:ea typeface="+mn-ea"/>
                <a:cs typeface="+mn-cs"/>
              </a:rPr>
              <a:t>changes.That’s</a:t>
            </a:r>
            <a:r>
              <a:rPr lang="en-US" sz="1200" kern="1200" dirty="0">
                <a:solidFill>
                  <a:schemeClr val="tx1"/>
                </a:solidFill>
                <a:effectLst/>
                <a:latin typeface="+mn-lt"/>
                <a:ea typeface="+mn-ea"/>
                <a:cs typeface="+mn-cs"/>
              </a:rPr>
              <a:t> why an entity needs to be identifiable. When creating it we give it an identifier.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identifier can be used by the entity’s repository to save the object. Later on we can use that same identifier to retrieve it from the repository, after which it can be modified again.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Given that the state of an entity changes over time, entities are mutable objects. They come with specific rules for their implementation. The methods that change the entity’s state should have a void return type and their names should be in the imperative form</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27</a:t>
            </a:fld>
            <a:endParaRPr lang="es-ES"/>
          </a:p>
        </p:txBody>
      </p:sp>
    </p:spTree>
    <p:extLst>
      <p:ext uri="{BB962C8B-B14F-4D97-AF65-F5344CB8AC3E}">
        <p14:creationId xmlns:p14="http://schemas.microsoft.com/office/powerpoint/2010/main" val="1333891857"/>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status has changed.</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28</a:t>
            </a:fld>
            <a:endParaRPr lang="es-ES"/>
          </a:p>
        </p:txBody>
      </p:sp>
    </p:spTree>
    <p:extLst>
      <p:ext uri="{BB962C8B-B14F-4D97-AF65-F5344CB8AC3E}">
        <p14:creationId xmlns:p14="http://schemas.microsoft.com/office/powerpoint/2010/main" val="107293322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29</a:t>
            </a:fld>
            <a:endParaRPr lang="es-ES"/>
          </a:p>
        </p:txBody>
      </p:sp>
    </p:spTree>
    <p:extLst>
      <p:ext uri="{BB962C8B-B14F-4D97-AF65-F5344CB8AC3E}">
        <p14:creationId xmlns:p14="http://schemas.microsoft.com/office/powerpoint/2010/main" val="382224864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30</a:t>
            </a:fld>
            <a:endParaRPr lang="es-ES"/>
          </a:p>
        </p:txBody>
      </p:sp>
    </p:spTree>
    <p:extLst>
      <p:ext uri="{BB962C8B-B14F-4D97-AF65-F5344CB8AC3E}">
        <p14:creationId xmlns:p14="http://schemas.microsoft.com/office/powerpoint/2010/main" val="3697262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31</a:t>
            </a:fld>
            <a:endParaRPr lang="es-ES"/>
          </a:p>
        </p:txBody>
      </p:sp>
    </p:spTree>
    <p:extLst>
      <p:ext uri="{BB962C8B-B14F-4D97-AF65-F5344CB8AC3E}">
        <p14:creationId xmlns:p14="http://schemas.microsoft.com/office/powerpoint/2010/main" val="362010066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a:t>
            </a:fld>
            <a:endParaRPr lang="es-ES"/>
          </a:p>
        </p:txBody>
      </p:sp>
    </p:spTree>
    <p:extLst>
      <p:ext uri="{BB962C8B-B14F-4D97-AF65-F5344CB8AC3E}">
        <p14:creationId xmlns:p14="http://schemas.microsoft.com/office/powerpoint/2010/main" val="1385216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Una vez que hemos instanciado un objeto ya estamos listo para usarlo. Los objetos suelen tener comportamientos: nos pueden dar información, pueden ejecutar una tarea por nosotros… Estos comportamientos se implementarán a través de métodos. Antes de entrar a discutir sobre como recuperamos la información o ejecutamos tareas vamos a discutir primero algo que los métodos deben tener en común: "Una plantilla para su implementación"</a:t>
            </a:r>
          </a:p>
        </p:txBody>
      </p:sp>
      <p:sp>
        <p:nvSpPr>
          <p:cNvPr id="4" name="Slide Number Placeholder 3"/>
          <p:cNvSpPr>
            <a:spLocks noGrp="1"/>
          </p:cNvSpPr>
          <p:nvPr>
            <p:ph type="sldNum" sz="quarter" idx="5"/>
          </p:nvPr>
        </p:nvSpPr>
        <p:spPr/>
        <p:txBody>
          <a:bodyPr/>
          <a:lstStyle/>
          <a:p>
            <a:fld id="{6D544716-B0F6-41EA-B04E-529DC29298F8}" type="slidenum">
              <a:rPr lang="es-ES" smtClean="0"/>
              <a:t>32</a:t>
            </a:fld>
            <a:endParaRPr lang="es-ES"/>
          </a:p>
        </p:txBody>
      </p:sp>
    </p:spTree>
    <p:extLst>
      <p:ext uri="{BB962C8B-B14F-4D97-AF65-F5344CB8AC3E}">
        <p14:creationId xmlns:p14="http://schemas.microsoft.com/office/powerpoint/2010/main" val="21816304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primer paso será verificar que los argumentos que nos provee el cliente son válidos y que podemos usarlos para completar la tarea. Haz todos los chequeos que sean necesarios y lanza las excepciones que sean necesarias.</a:t>
            </a:r>
          </a:p>
        </p:txBody>
      </p:sp>
      <p:sp>
        <p:nvSpPr>
          <p:cNvPr id="4" name="Slide Number Placeholder 3"/>
          <p:cNvSpPr>
            <a:spLocks noGrp="1"/>
          </p:cNvSpPr>
          <p:nvPr>
            <p:ph type="sldNum" sz="quarter" idx="5"/>
          </p:nvPr>
        </p:nvSpPr>
        <p:spPr/>
        <p:txBody>
          <a:bodyPr/>
          <a:lstStyle/>
          <a:p>
            <a:fld id="{6D544716-B0F6-41EA-B04E-529DC29298F8}" type="slidenum">
              <a:rPr lang="es-ES" smtClean="0"/>
              <a:t>33</a:t>
            </a:fld>
            <a:endParaRPr lang="es-ES"/>
          </a:p>
        </p:txBody>
      </p:sp>
    </p:spTree>
    <p:extLst>
      <p:ext uri="{BB962C8B-B14F-4D97-AF65-F5344CB8AC3E}">
        <p14:creationId xmlns:p14="http://schemas.microsoft.com/office/powerpoint/2010/main" val="1885333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Incluso cuando hemos pasado las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las cosas pueden ir mal. Por ejemplo en el caso del email, puede ser que el email sea válido pero cuando vamos a las base de datos a buscar un usuario por ese email puede ser que no exista. En este caso deberíamos lanzar otro tipo de excepción (Recuerda que para caso de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normalmente utilizamos excepciones del </a:t>
            </a:r>
            <a:r>
              <a:rPr lang="es-ES" sz="1200" kern="1200" dirty="0" err="1">
                <a:solidFill>
                  <a:schemeClr val="tx1"/>
                </a:solidFill>
                <a:effectLst/>
                <a:latin typeface="+mn-lt"/>
                <a:ea typeface="+mn-ea"/>
                <a:cs typeface="+mn-cs"/>
              </a:rPr>
              <a:t>framework</a:t>
            </a:r>
            <a:r>
              <a:rPr lang="es-ES" sz="1200" kern="1200" dirty="0">
                <a:solidFill>
                  <a:schemeClr val="tx1"/>
                </a:solidFill>
                <a:effectLst/>
                <a:latin typeface="+mn-lt"/>
                <a:ea typeface="+mn-ea"/>
                <a:cs typeface="+mn-cs"/>
              </a:rPr>
              <a:t>) personalizada que indica que no se trata de un error por argumentos inválidos. Estos tipos de excepciones indican que ha ocurrido un error por algún tipo de condición que puede ser manejado en tiempo de ejecución:</a:t>
            </a:r>
          </a:p>
        </p:txBody>
      </p:sp>
      <p:sp>
        <p:nvSpPr>
          <p:cNvPr id="4" name="Slide Number Placeholder 3"/>
          <p:cNvSpPr>
            <a:spLocks noGrp="1"/>
          </p:cNvSpPr>
          <p:nvPr>
            <p:ph type="sldNum" sz="quarter" idx="5"/>
          </p:nvPr>
        </p:nvSpPr>
        <p:spPr/>
        <p:txBody>
          <a:bodyPr/>
          <a:lstStyle/>
          <a:p>
            <a:fld id="{6D544716-B0F6-41EA-B04E-529DC29298F8}" type="slidenum">
              <a:rPr lang="es-ES" smtClean="0"/>
              <a:t>34</a:t>
            </a:fld>
            <a:endParaRPr lang="es-ES"/>
          </a:p>
        </p:txBody>
      </p:sp>
    </p:spTree>
    <p:extLst>
      <p:ext uri="{BB962C8B-B14F-4D97-AF65-F5344CB8AC3E}">
        <p14:creationId xmlns:p14="http://schemas.microsoft.com/office/powerpoint/2010/main" val="1531596455"/>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35</a:t>
            </a:fld>
            <a:endParaRPr lang="es-ES"/>
          </a:p>
        </p:txBody>
      </p:sp>
    </p:spTree>
    <p:extLst>
      <p:ext uri="{BB962C8B-B14F-4D97-AF65-F5344CB8AC3E}">
        <p14:creationId xmlns:p14="http://schemas.microsoft.com/office/powerpoint/2010/main" val="38088331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37</a:t>
            </a:fld>
            <a:endParaRPr lang="es-ES"/>
          </a:p>
        </p:txBody>
      </p:sp>
    </p:spTree>
    <p:extLst>
      <p:ext uri="{BB962C8B-B14F-4D97-AF65-F5344CB8AC3E}">
        <p14:creationId xmlns:p14="http://schemas.microsoft.com/office/powerpoint/2010/main" val="2330545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38</a:t>
            </a:fld>
            <a:endParaRPr lang="es-ES"/>
          </a:p>
        </p:txBody>
      </p:sp>
    </p:spTree>
    <p:extLst>
      <p:ext uri="{BB962C8B-B14F-4D97-AF65-F5344CB8AC3E}">
        <p14:creationId xmlns:p14="http://schemas.microsoft.com/office/powerpoint/2010/main" val="256981093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39</a:t>
            </a:fld>
            <a:endParaRPr lang="es-ES"/>
          </a:p>
        </p:txBody>
      </p:sp>
    </p:spTree>
    <p:extLst>
      <p:ext uri="{BB962C8B-B14F-4D97-AF65-F5344CB8AC3E}">
        <p14:creationId xmlns:p14="http://schemas.microsoft.com/office/powerpoint/2010/main" val="153155846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40</a:t>
            </a:fld>
            <a:endParaRPr lang="es-ES"/>
          </a:p>
        </p:txBody>
      </p:sp>
    </p:spTree>
    <p:extLst>
      <p:ext uri="{BB962C8B-B14F-4D97-AF65-F5344CB8AC3E}">
        <p14:creationId xmlns:p14="http://schemas.microsoft.com/office/powerpoint/2010/main" val="148755191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41</a:t>
            </a:fld>
            <a:endParaRPr lang="es-ES"/>
          </a:p>
        </p:txBody>
      </p:sp>
    </p:spTree>
    <p:extLst>
      <p:ext uri="{BB962C8B-B14F-4D97-AF65-F5344CB8AC3E}">
        <p14:creationId xmlns:p14="http://schemas.microsoft.com/office/powerpoint/2010/main" val="246283847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Anteriormente hemos visto  los métodos de tipo comando. Se caracterizan por no retornar un valor (</a:t>
            </a:r>
            <a:r>
              <a:rPr lang="es-ES" sz="1200" kern="1200" dirty="0" err="1">
                <a:solidFill>
                  <a:schemeClr val="tx1"/>
                </a:solidFill>
                <a:effectLst/>
                <a:latin typeface="+mn-lt"/>
                <a:ea typeface="+mn-ea"/>
                <a:cs typeface="+mn-cs"/>
              </a:rPr>
              <a:t>void</a:t>
            </a:r>
            <a:r>
              <a:rPr lang="es-ES" sz="1200" kern="1200" dirty="0">
                <a:solidFill>
                  <a:schemeClr val="tx1"/>
                </a:solidFill>
                <a:effectLst/>
                <a:latin typeface="+mn-lt"/>
                <a:ea typeface="+mn-ea"/>
                <a:cs typeface="+mn-cs"/>
              </a:rPr>
              <a:t>) y cambiar el estado (mutar). Este tipo de métodos no debería n usarse para recuperar información. Si quieres recuperar información de un objeto deberías crear un método para tal propósito. En el caso de lenguajes de C# tenemos las propiedades </a:t>
            </a:r>
            <a:r>
              <a:rPr lang="es-ES" sz="1200" kern="1200" dirty="0" err="1">
                <a:solidFill>
                  <a:schemeClr val="tx1"/>
                </a:solidFill>
                <a:effectLst/>
                <a:latin typeface="+mn-lt"/>
                <a:ea typeface="+mn-ea"/>
                <a:cs typeface="+mn-cs"/>
              </a:rPr>
              <a:t>automaticas</a:t>
            </a:r>
            <a:r>
              <a:rPr lang="es-ES" sz="1200" kern="1200" dirty="0">
                <a:solidFill>
                  <a:schemeClr val="tx1"/>
                </a:solidFill>
                <a:effectLst/>
                <a:latin typeface="+mn-lt"/>
                <a:ea typeface="+mn-ea"/>
                <a:cs typeface="+mn-cs"/>
              </a:rPr>
              <a:t> que es un tipo de azúcar </a:t>
            </a:r>
            <a:r>
              <a:rPr lang="es-ES" sz="1200" kern="1200" dirty="0" err="1">
                <a:solidFill>
                  <a:schemeClr val="tx1"/>
                </a:solidFill>
                <a:effectLst/>
                <a:latin typeface="+mn-lt"/>
                <a:ea typeface="+mn-ea"/>
                <a:cs typeface="+mn-cs"/>
              </a:rPr>
              <a:t>sintactico</a:t>
            </a:r>
            <a:r>
              <a:rPr lang="es-ES" sz="1200" kern="1200" dirty="0">
                <a:solidFill>
                  <a:schemeClr val="tx1"/>
                </a:solidFill>
                <a:effectLst/>
                <a:latin typeface="+mn-lt"/>
                <a:ea typeface="+mn-ea"/>
                <a:cs typeface="+mn-cs"/>
              </a:rPr>
              <a:t> que en ocasiones nos ahorra tener que crea </a:t>
            </a:r>
            <a:r>
              <a:rPr lang="es-ES" sz="1200" kern="1200" dirty="0" err="1">
                <a:solidFill>
                  <a:schemeClr val="tx1"/>
                </a:solidFill>
                <a:effectLst/>
                <a:latin typeface="+mn-lt"/>
                <a:ea typeface="+mn-ea"/>
                <a:cs typeface="+mn-cs"/>
              </a:rPr>
              <a:t>getters</a:t>
            </a:r>
            <a:r>
              <a:rPr lang="es-ES" sz="1200" kern="1200" dirty="0">
                <a:solidFill>
                  <a:schemeClr val="tx1"/>
                </a:solidFill>
                <a:effectLst/>
                <a:latin typeface="+mn-lt"/>
                <a:ea typeface="+mn-ea"/>
                <a:cs typeface="+mn-cs"/>
              </a:rPr>
              <a:t>/</a:t>
            </a:r>
            <a:r>
              <a:rPr lang="es-ES" sz="1200" kern="1200" dirty="0" err="1">
                <a:solidFill>
                  <a:schemeClr val="tx1"/>
                </a:solidFill>
                <a:effectLst/>
                <a:latin typeface="+mn-lt"/>
                <a:ea typeface="+mn-ea"/>
                <a:cs typeface="+mn-cs"/>
              </a:rPr>
              <a:t>setters</a:t>
            </a:r>
            <a:r>
              <a:rPr lang="es-ES" sz="1200" kern="1200" dirty="0">
                <a:solidFill>
                  <a:schemeClr val="tx1"/>
                </a:solidFill>
                <a:effectLst/>
                <a:latin typeface="+mn-lt"/>
                <a:ea typeface="+mn-ea"/>
                <a:cs typeface="+mn-cs"/>
              </a:rPr>
              <a:t>. Estos tipos de métodos tiene un tipo de retorno específico y no se les permite producir cambios en el estado del objeto.</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42</a:t>
            </a:fld>
            <a:endParaRPr lang="es-ES"/>
          </a:p>
        </p:txBody>
      </p:sp>
    </p:spTree>
    <p:extLst>
      <p:ext uri="{BB962C8B-B14F-4D97-AF65-F5344CB8AC3E}">
        <p14:creationId xmlns:p14="http://schemas.microsoft.com/office/powerpoint/2010/main" val="8562745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a:t>
            </a:fld>
            <a:endParaRPr lang="es-ES"/>
          </a:p>
        </p:txBody>
      </p:sp>
    </p:spTree>
    <p:extLst>
      <p:ext uri="{BB962C8B-B14F-4D97-AF65-F5344CB8AC3E}">
        <p14:creationId xmlns:p14="http://schemas.microsoft.com/office/powerpoint/2010/main" val="16907638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Como podemos observar el método </a:t>
            </a:r>
            <a:r>
              <a:rPr lang="es-ES" sz="1200" b="1" kern="1200" dirty="0" err="1">
                <a:solidFill>
                  <a:schemeClr val="tx1"/>
                </a:solidFill>
                <a:effectLst/>
                <a:latin typeface="+mn-lt"/>
                <a:ea typeface="+mn-ea"/>
                <a:cs typeface="+mn-cs"/>
              </a:rPr>
              <a:t>Increment</a:t>
            </a:r>
            <a:r>
              <a:rPr lang="es-ES" sz="1200" kern="1200" dirty="0">
                <a:solidFill>
                  <a:schemeClr val="tx1"/>
                </a:solidFill>
                <a:effectLst/>
                <a:latin typeface="+mn-lt"/>
                <a:ea typeface="+mn-ea"/>
                <a:cs typeface="+mn-cs"/>
              </a:rPr>
              <a:t> (imperativo) ha sido renombrado para denotar que lo que hace es devolver un contador incrementado.</a:t>
            </a:r>
          </a:p>
        </p:txBody>
      </p:sp>
      <p:sp>
        <p:nvSpPr>
          <p:cNvPr id="4" name="Slide Number Placeholder 3"/>
          <p:cNvSpPr>
            <a:spLocks noGrp="1"/>
          </p:cNvSpPr>
          <p:nvPr>
            <p:ph type="sldNum" sz="quarter" idx="5"/>
          </p:nvPr>
        </p:nvSpPr>
        <p:spPr/>
        <p:txBody>
          <a:bodyPr/>
          <a:lstStyle/>
          <a:p>
            <a:fld id="{6D544716-B0F6-41EA-B04E-529DC29298F8}" type="slidenum">
              <a:rPr lang="es-ES" smtClean="0"/>
              <a:t>43</a:t>
            </a:fld>
            <a:endParaRPr lang="es-ES"/>
          </a:p>
        </p:txBody>
      </p:sp>
    </p:spTree>
    <p:extLst>
      <p:ext uri="{BB962C8B-B14F-4D97-AF65-F5344CB8AC3E}">
        <p14:creationId xmlns:p14="http://schemas.microsoft.com/office/powerpoint/2010/main" val="317079999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44</a:t>
            </a:fld>
            <a:endParaRPr lang="es-ES"/>
          </a:p>
        </p:txBody>
      </p:sp>
    </p:spTree>
    <p:extLst>
      <p:ext uri="{BB962C8B-B14F-4D97-AF65-F5344CB8AC3E}">
        <p14:creationId xmlns:p14="http://schemas.microsoft.com/office/powerpoint/2010/main" val="155855735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Aquí el </a:t>
            </a:r>
            <a:r>
              <a:rPr lang="es-ES" sz="1200" b="1" kern="1200" dirty="0" err="1">
                <a:solidFill>
                  <a:schemeClr val="tx1"/>
                </a:solidFill>
                <a:effectLst/>
                <a:latin typeface="+mn-lt"/>
                <a:ea typeface="+mn-ea"/>
                <a:cs typeface="+mn-cs"/>
              </a:rPr>
              <a:t>naming</a:t>
            </a:r>
            <a:r>
              <a:rPr lang="es-ES" sz="1200" kern="1200" dirty="0">
                <a:solidFill>
                  <a:schemeClr val="tx1"/>
                </a:solidFill>
                <a:effectLst/>
                <a:latin typeface="+mn-lt"/>
                <a:ea typeface="+mn-ea"/>
                <a:cs typeface="+mn-cs"/>
              </a:rPr>
              <a:t> es bastante importante. No usamos el nombre </a:t>
            </a:r>
            <a:r>
              <a:rPr lang="es-ES" sz="1200" kern="1200" dirty="0" err="1">
                <a:solidFill>
                  <a:schemeClr val="tx1"/>
                </a:solidFill>
                <a:effectLst/>
                <a:latin typeface="+mn-lt"/>
                <a:ea typeface="+mn-ea"/>
                <a:cs typeface="+mn-cs"/>
              </a:rPr>
              <a:t>CountItems</a:t>
            </a:r>
            <a:r>
              <a:rPr lang="es-ES" sz="1200" kern="1200" dirty="0">
                <a:solidFill>
                  <a:schemeClr val="tx1"/>
                </a:solidFill>
                <a:effectLst/>
                <a:latin typeface="+mn-lt"/>
                <a:ea typeface="+mn-ea"/>
                <a:cs typeface="+mn-cs"/>
              </a:rPr>
              <a:t>() porque ese nombre suena a comando </a:t>
            </a:r>
            <a:r>
              <a:rPr lang="es-ES" sz="1200" kern="1200" dirty="0" err="1">
                <a:solidFill>
                  <a:schemeClr val="tx1"/>
                </a:solidFill>
                <a:effectLst/>
                <a:latin typeface="+mn-lt"/>
                <a:ea typeface="+mn-ea"/>
                <a:cs typeface="+mn-cs"/>
              </a:rPr>
              <a:t>diciendole</a:t>
            </a:r>
            <a:r>
              <a:rPr lang="es-ES" sz="1200" kern="1200" dirty="0">
                <a:solidFill>
                  <a:schemeClr val="tx1"/>
                </a:solidFill>
                <a:effectLst/>
                <a:latin typeface="+mn-lt"/>
                <a:ea typeface="+mn-ea"/>
                <a:cs typeface="+mn-cs"/>
              </a:rPr>
              <a:t> al objeto que debe hacer. En su lugar lo llamamos </a:t>
            </a:r>
            <a:r>
              <a:rPr lang="es-ES" sz="1200" kern="1200" dirty="0" err="1">
                <a:solidFill>
                  <a:schemeClr val="tx1"/>
                </a:solidFill>
                <a:effectLst/>
                <a:latin typeface="+mn-lt"/>
                <a:ea typeface="+mn-ea"/>
                <a:cs typeface="+mn-cs"/>
              </a:rPr>
              <a:t>ItemsCount</a:t>
            </a:r>
            <a:r>
              <a:rPr lang="es-ES" sz="1200" kern="1200" dirty="0">
                <a:solidFill>
                  <a:schemeClr val="tx1"/>
                </a:solidFill>
                <a:effectLst/>
                <a:latin typeface="+mn-lt"/>
                <a:ea typeface="+mn-ea"/>
                <a:cs typeface="+mn-cs"/>
              </a:rPr>
              <a:t>() que hace que el recuento de elementos es un aspecto del carrito de la compra del que solo a través de él puedes averiguar su valor.</a:t>
            </a:r>
          </a:p>
        </p:txBody>
      </p:sp>
      <p:sp>
        <p:nvSpPr>
          <p:cNvPr id="4" name="Slide Number Placeholder 3"/>
          <p:cNvSpPr>
            <a:spLocks noGrp="1"/>
          </p:cNvSpPr>
          <p:nvPr>
            <p:ph type="sldNum" sz="quarter" idx="5"/>
          </p:nvPr>
        </p:nvSpPr>
        <p:spPr/>
        <p:txBody>
          <a:bodyPr/>
          <a:lstStyle/>
          <a:p>
            <a:fld id="{6D544716-B0F6-41EA-B04E-529DC29298F8}" type="slidenum">
              <a:rPr lang="es-ES" smtClean="0"/>
              <a:t>45</a:t>
            </a:fld>
            <a:endParaRPr lang="es-ES"/>
          </a:p>
        </p:txBody>
      </p:sp>
    </p:spTree>
    <p:extLst>
      <p:ext uri="{BB962C8B-B14F-4D97-AF65-F5344CB8AC3E}">
        <p14:creationId xmlns:p14="http://schemas.microsoft.com/office/powerpoint/2010/main" val="385064210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46</a:t>
            </a:fld>
            <a:endParaRPr lang="es-ES"/>
          </a:p>
        </p:txBody>
      </p:sp>
    </p:spTree>
    <p:extLst>
      <p:ext uri="{BB962C8B-B14F-4D97-AF65-F5344CB8AC3E}">
        <p14:creationId xmlns:p14="http://schemas.microsoft.com/office/powerpoint/2010/main" val="3971027431"/>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47</a:t>
            </a:fld>
            <a:endParaRPr lang="es-ES"/>
          </a:p>
        </p:txBody>
      </p:sp>
    </p:spTree>
    <p:extLst>
      <p:ext uri="{BB962C8B-B14F-4D97-AF65-F5344CB8AC3E}">
        <p14:creationId xmlns:p14="http://schemas.microsoft.com/office/powerpoint/2010/main" val="6342717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48</a:t>
            </a:fld>
            <a:endParaRPr lang="es-ES"/>
          </a:p>
        </p:txBody>
      </p:sp>
    </p:spTree>
    <p:extLst>
      <p:ext uri="{BB962C8B-B14F-4D97-AF65-F5344CB8AC3E}">
        <p14:creationId xmlns:p14="http://schemas.microsoft.com/office/powerpoint/2010/main" val="321681582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49</a:t>
            </a:fld>
            <a:endParaRPr lang="es-ES"/>
          </a:p>
        </p:txBody>
      </p:sp>
    </p:spTree>
    <p:extLst>
      <p:ext uri="{BB962C8B-B14F-4D97-AF65-F5344CB8AC3E}">
        <p14:creationId xmlns:p14="http://schemas.microsoft.com/office/powerpoint/2010/main" val="409445602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Making every dependency available as a constructor argument will make the service ready for use immediately after instantiation. No further setup will be </a:t>
            </a:r>
            <a:r>
              <a:rPr lang="en-US" sz="1200" kern="1200" dirty="0" err="1">
                <a:solidFill>
                  <a:schemeClr val="tx1"/>
                </a:solidFill>
                <a:effectLst/>
                <a:latin typeface="+mn-lt"/>
                <a:ea typeface="+mn-ea"/>
                <a:cs typeface="+mn-cs"/>
              </a:rPr>
              <a:t>required,and</a:t>
            </a:r>
            <a:r>
              <a:rPr lang="en-US" sz="1200" kern="1200" dirty="0">
                <a:solidFill>
                  <a:schemeClr val="tx1"/>
                </a:solidFill>
                <a:effectLst/>
                <a:latin typeface="+mn-lt"/>
                <a:ea typeface="+mn-ea"/>
                <a:cs typeface="+mn-cs"/>
              </a:rPr>
              <a:t> no mistakes can be made with that.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Sometimes a service needs some configuration values, like a location for storing files, or credentials for connecting to an external service. Inject such configuration values as constructor arguments too</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50</a:t>
            </a:fld>
            <a:endParaRPr lang="es-ES"/>
          </a:p>
        </p:txBody>
      </p:sp>
    </p:spTree>
    <p:extLst>
      <p:ext uri="{BB962C8B-B14F-4D97-AF65-F5344CB8AC3E}">
        <p14:creationId xmlns:p14="http://schemas.microsoft.com/office/powerpoint/2010/main" val="305748228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problema de esto es que complicamos el código de la clase </a:t>
            </a:r>
            <a:r>
              <a:rPr lang="es-ES" sz="1200" kern="1200" dirty="0" err="1">
                <a:solidFill>
                  <a:schemeClr val="tx1"/>
                </a:solidFill>
                <a:effectLst/>
                <a:latin typeface="+mn-lt"/>
                <a:ea typeface="+mn-ea"/>
                <a:cs typeface="+mn-cs"/>
              </a:rPr>
              <a:t>FileLogger</a:t>
            </a:r>
            <a:r>
              <a:rPr lang="es-ES" sz="1200" kern="1200" dirty="0">
                <a:solidFill>
                  <a:schemeClr val="tx1"/>
                </a:solidFill>
                <a:effectLst/>
                <a:latin typeface="+mn-lt"/>
                <a:ea typeface="+mn-ea"/>
                <a:cs typeface="+mn-cs"/>
              </a:rPr>
              <a:t> porque cada vez que queramos hacer uso del </a:t>
            </a:r>
            <a:r>
              <a:rPr lang="es-ES" sz="1200" kern="1200" dirty="0" err="1">
                <a:solidFill>
                  <a:schemeClr val="tx1"/>
                </a:solidFill>
                <a:effectLst/>
                <a:latin typeface="+mn-lt"/>
                <a:ea typeface="+mn-ea"/>
                <a:cs typeface="+mn-cs"/>
              </a:rPr>
              <a:t>formatter</a:t>
            </a:r>
            <a:r>
              <a:rPr lang="es-ES" sz="1200" kern="1200" dirty="0">
                <a:solidFill>
                  <a:schemeClr val="tx1"/>
                </a:solidFill>
                <a:effectLst/>
                <a:latin typeface="+mn-lt"/>
                <a:ea typeface="+mn-ea"/>
                <a:cs typeface="+mn-cs"/>
              </a:rPr>
              <a:t> debemos comprobar si no es nulo, de lo contrario recibiremos un maravilloso </a:t>
            </a:r>
            <a:r>
              <a:rPr lang="es-ES" sz="1200" kern="1200" dirty="0" err="1">
                <a:solidFill>
                  <a:schemeClr val="tx1"/>
                </a:solidFill>
                <a:effectLst/>
                <a:latin typeface="+mn-lt"/>
                <a:ea typeface="+mn-ea"/>
                <a:cs typeface="+mn-cs"/>
              </a:rPr>
              <a:t>NulReferenceException</a:t>
            </a:r>
            <a:r>
              <a:rPr lang="es-ES" sz="1200" kern="1200" dirty="0">
                <a:solidFill>
                  <a:schemeClr val="tx1"/>
                </a:solidFill>
                <a:effectLst/>
                <a:latin typeface="+mn-lt"/>
                <a:ea typeface="+mn-ea"/>
                <a:cs typeface="+mn-cs"/>
              </a:rPr>
              <a:t>. Para evitar este tipo de solución alternativa para las dependencias opcionales, cada dependencia debe ser requerida.</a:t>
            </a:r>
          </a:p>
        </p:txBody>
      </p:sp>
      <p:sp>
        <p:nvSpPr>
          <p:cNvPr id="4" name="Slide Number Placeholder 3"/>
          <p:cNvSpPr>
            <a:spLocks noGrp="1"/>
          </p:cNvSpPr>
          <p:nvPr>
            <p:ph type="sldNum" sz="quarter" idx="5"/>
          </p:nvPr>
        </p:nvSpPr>
        <p:spPr/>
        <p:txBody>
          <a:bodyPr/>
          <a:lstStyle/>
          <a:p>
            <a:fld id="{6D544716-B0F6-41EA-B04E-529DC29298F8}" type="slidenum">
              <a:rPr lang="es-ES" smtClean="0"/>
              <a:t>51</a:t>
            </a:fld>
            <a:endParaRPr lang="es-ES"/>
          </a:p>
        </p:txBody>
      </p:sp>
    </p:spTree>
    <p:extLst>
      <p:ext uri="{BB962C8B-B14F-4D97-AF65-F5344CB8AC3E}">
        <p14:creationId xmlns:p14="http://schemas.microsoft.com/office/powerpoint/2010/main" val="34225602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En el caso de valores de configuración es lo mismo. no queda claro en qué archivo se escribirán los mensajes. La situación empeora si el valor predeterminado se oculta dentro del código.</a:t>
            </a:r>
          </a:p>
        </p:txBody>
      </p:sp>
      <p:sp>
        <p:nvSpPr>
          <p:cNvPr id="4" name="Slide Number Placeholder 3"/>
          <p:cNvSpPr>
            <a:spLocks noGrp="1"/>
          </p:cNvSpPr>
          <p:nvPr>
            <p:ph type="sldNum" sz="quarter" idx="5"/>
          </p:nvPr>
        </p:nvSpPr>
        <p:spPr/>
        <p:txBody>
          <a:bodyPr/>
          <a:lstStyle/>
          <a:p>
            <a:fld id="{6D544716-B0F6-41EA-B04E-529DC29298F8}" type="slidenum">
              <a:rPr lang="es-ES" smtClean="0"/>
              <a:t>52</a:t>
            </a:fld>
            <a:endParaRPr lang="es-ES"/>
          </a:p>
        </p:txBody>
      </p:sp>
    </p:spTree>
    <p:extLst>
      <p:ext uri="{BB962C8B-B14F-4D97-AF65-F5344CB8AC3E}">
        <p14:creationId xmlns:p14="http://schemas.microsoft.com/office/powerpoint/2010/main" val="68692483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6</a:t>
            </a:fld>
            <a:endParaRPr lang="es-ES"/>
          </a:p>
        </p:txBody>
      </p:sp>
    </p:spTree>
    <p:extLst>
      <p:ext uri="{BB962C8B-B14F-4D97-AF65-F5344CB8AC3E}">
        <p14:creationId xmlns:p14="http://schemas.microsoft.com/office/powerpoint/2010/main" val="13188128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"No existe una dependencia opcional". Necesitas la dependencia o no</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Este tipo de inyección viola 2 reglas:</a:t>
            </a:r>
          </a:p>
          <a:p>
            <a:r>
              <a:rPr lang="es-ES" sz="1200" kern="1200" dirty="0">
                <a:solidFill>
                  <a:schemeClr val="tx1"/>
                </a:solidFill>
                <a:effectLst/>
                <a:latin typeface="+mn-lt"/>
                <a:ea typeface="+mn-ea"/>
                <a:cs typeface="+mn-cs"/>
              </a:rPr>
              <a:t> </a:t>
            </a:r>
          </a:p>
          <a:p>
            <a:pPr rtl="0" fontAlgn="ctr"/>
            <a:r>
              <a:rPr lang="es-ES" sz="1200" kern="1200" dirty="0">
                <a:solidFill>
                  <a:schemeClr val="tx1"/>
                </a:solidFill>
                <a:effectLst/>
                <a:latin typeface="+mn-lt"/>
                <a:ea typeface="+mn-ea"/>
                <a:cs typeface="+mn-cs"/>
              </a:rPr>
              <a:t>No debería ser posible crear un objeto con un estado incompleto.</a:t>
            </a:r>
          </a:p>
          <a:p>
            <a:pPr rtl="0" fontAlgn="ctr"/>
            <a:r>
              <a:rPr lang="es-ES" sz="1200" kern="1200" dirty="0">
                <a:solidFill>
                  <a:schemeClr val="tx1"/>
                </a:solidFill>
                <a:effectLst/>
                <a:latin typeface="+mn-lt"/>
                <a:ea typeface="+mn-ea"/>
                <a:cs typeface="+mn-cs"/>
              </a:rPr>
              <a:t>Los servicios deberían ser inmutables o lo que es lo mismo imposible de cambiar una vez que han sido creados.</a:t>
            </a:r>
          </a:p>
          <a:p>
            <a:r>
              <a:rPr lang="es-ES" sz="1200" kern="1200" dirty="0">
                <a:solidFill>
                  <a:schemeClr val="tx1"/>
                </a:solidFill>
                <a:effectLst/>
                <a:latin typeface="+mn-lt"/>
                <a:ea typeface="+mn-ea"/>
                <a:cs typeface="+mn-cs"/>
              </a:rPr>
              <a:t> </a:t>
            </a:r>
          </a:p>
          <a:p>
            <a:r>
              <a:rPr lang="es-ES" sz="1200" kern="1200" dirty="0">
                <a:solidFill>
                  <a:schemeClr val="tx1"/>
                </a:solidFill>
                <a:effectLst/>
                <a:latin typeface="+mn-lt"/>
                <a:ea typeface="+mn-ea"/>
                <a:cs typeface="+mn-cs"/>
              </a:rPr>
              <a:t>Para evitar dependencias opcionales podemos usar lo que se conoce como patrón </a:t>
            </a:r>
            <a:r>
              <a:rPr lang="es-ES" sz="1200" kern="1200" dirty="0" err="1">
                <a:solidFill>
                  <a:schemeClr val="tx1"/>
                </a:solidFill>
                <a:effectLst/>
                <a:latin typeface="+mn-lt"/>
                <a:ea typeface="+mn-ea"/>
                <a:cs typeface="+mn-cs"/>
              </a:rPr>
              <a:t>NullObject</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53</a:t>
            </a:fld>
            <a:endParaRPr lang="es-ES"/>
          </a:p>
        </p:txBody>
      </p:sp>
    </p:spTree>
    <p:extLst>
      <p:ext uri="{BB962C8B-B14F-4D97-AF65-F5344CB8AC3E}">
        <p14:creationId xmlns:p14="http://schemas.microsoft.com/office/powerpoint/2010/main" val="67228200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54</a:t>
            </a:fld>
            <a:endParaRPr lang="es-ES"/>
          </a:p>
        </p:txBody>
      </p:sp>
    </p:spTree>
    <p:extLst>
      <p:ext uri="{BB962C8B-B14F-4D97-AF65-F5344CB8AC3E}">
        <p14:creationId xmlns:p14="http://schemas.microsoft.com/office/powerpoint/2010/main" val="427055011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55</a:t>
            </a:fld>
            <a:endParaRPr lang="es-ES"/>
          </a:p>
        </p:txBody>
      </p:sp>
    </p:spTree>
    <p:extLst>
      <p:ext uri="{BB962C8B-B14F-4D97-AF65-F5344CB8AC3E}">
        <p14:creationId xmlns:p14="http://schemas.microsoft.com/office/powerpoint/2010/main" val="3479723947"/>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56</a:t>
            </a:fld>
            <a:endParaRPr lang="es-ES"/>
          </a:p>
        </p:txBody>
      </p:sp>
    </p:spTree>
    <p:extLst>
      <p:ext uri="{BB962C8B-B14F-4D97-AF65-F5344CB8AC3E}">
        <p14:creationId xmlns:p14="http://schemas.microsoft.com/office/powerpoint/2010/main" val="424074881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57</a:t>
            </a:fld>
            <a:endParaRPr lang="es-ES"/>
          </a:p>
        </p:txBody>
      </p:sp>
    </p:spTree>
    <p:extLst>
      <p:ext uri="{BB962C8B-B14F-4D97-AF65-F5344CB8AC3E}">
        <p14:creationId xmlns:p14="http://schemas.microsoft.com/office/powerpoint/2010/main" val="3241684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7</a:t>
            </a:fld>
            <a:endParaRPr lang="es-ES"/>
          </a:p>
        </p:txBody>
      </p:sp>
    </p:spTree>
    <p:extLst>
      <p:ext uri="{BB962C8B-B14F-4D97-AF65-F5344CB8AC3E}">
        <p14:creationId xmlns:p14="http://schemas.microsoft.com/office/powerpoint/2010/main" val="1101758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8</a:t>
            </a:fld>
            <a:endParaRPr lang="es-ES"/>
          </a:p>
        </p:txBody>
      </p:sp>
    </p:spTree>
    <p:extLst>
      <p:ext uri="{BB962C8B-B14F-4D97-AF65-F5344CB8AC3E}">
        <p14:creationId xmlns:p14="http://schemas.microsoft.com/office/powerpoint/2010/main" val="870634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9</a:t>
            </a:fld>
            <a:endParaRPr lang="es-ES"/>
          </a:p>
        </p:txBody>
      </p:sp>
    </p:spTree>
    <p:extLst>
      <p:ext uri="{BB962C8B-B14F-4D97-AF65-F5344CB8AC3E}">
        <p14:creationId xmlns:p14="http://schemas.microsoft.com/office/powerpoint/2010/main" val="14157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Un argumento inválido significa que el objeto se está usando de una manera incorrecta. Normalmente esto ocurre por algún fallo de programación y en este caso es mejor fallar, no vamos a hacer ningún mecanismo de recuperación. Además de esto, podemos generar un gran número de excepciones personalizadas que nos van a introducir más ruido y trabajo en nuestra aplicación.</a:t>
            </a:r>
          </a:p>
        </p:txBody>
      </p:sp>
      <p:sp>
        <p:nvSpPr>
          <p:cNvPr id="4" name="Slide Number Placeholder 3"/>
          <p:cNvSpPr>
            <a:spLocks noGrp="1"/>
          </p:cNvSpPr>
          <p:nvPr>
            <p:ph type="sldNum" sz="quarter" idx="5"/>
          </p:nvPr>
        </p:nvSpPr>
        <p:spPr/>
        <p:txBody>
          <a:bodyPr/>
          <a:lstStyle/>
          <a:p>
            <a:fld id="{6D544716-B0F6-41EA-B04E-529DC29298F8}" type="slidenum">
              <a:rPr lang="es-ES" smtClean="0"/>
              <a:t>11</a:t>
            </a:fld>
            <a:endParaRPr lang="es-ES"/>
          </a:p>
        </p:txBody>
      </p:sp>
    </p:spTree>
    <p:extLst>
      <p:ext uri="{BB962C8B-B14F-4D97-AF65-F5344CB8AC3E}">
        <p14:creationId xmlns:p14="http://schemas.microsoft.com/office/powerpoint/2010/main" val="150392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11/15/2019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9376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323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11/15/2019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142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11/15/2019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07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11/15/2019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8861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681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1237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7467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3761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11/15/2019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56264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11/15/2019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08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11/15/2019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41916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72" r:id="rId5"/>
    <p:sldLayoutId id="2147483666" r:id="rId6"/>
    <p:sldLayoutId id="2147483667" r:id="rId7"/>
    <p:sldLayoutId id="2147483668" r:id="rId8"/>
    <p:sldLayoutId id="2147483671" r:id="rId9"/>
    <p:sldLayoutId id="2147483669" r:id="rId10"/>
    <p:sldLayoutId id="2147483670"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9.xml"/><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46.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web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web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6">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11098" r="3039"/>
          <a:stretch/>
        </p:blipFill>
        <p:spPr>
          <a:xfrm>
            <a:off x="453302" y="457200"/>
            <a:ext cx="7588885" cy="5899650"/>
          </a:xfrm>
          <a:prstGeom prst="rect">
            <a:avLst/>
          </a:prstGeom>
        </p:spPr>
      </p:pic>
      <p:sp>
        <p:nvSpPr>
          <p:cNvPr id="34" name="Rectangle 28">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AN </a:t>
            </a:r>
            <a:r>
              <a:rPr lang="es-ES" dirty="0" err="1">
                <a:solidFill>
                  <a:srgbClr val="FFFFFF"/>
                </a:solidFill>
              </a:rPr>
              <a:t>style</a:t>
            </a:r>
            <a:r>
              <a:rPr lang="es-ES" dirty="0">
                <a:solidFill>
                  <a:srgbClr val="FFFFFF"/>
                </a:solidFill>
              </a:rPr>
              <a:t> </a:t>
            </a:r>
            <a:r>
              <a:rPr lang="es-ES" dirty="0" err="1">
                <a:solidFill>
                  <a:srgbClr val="FFFFFF"/>
                </a:solidFill>
              </a:rPr>
              <a:t>guide</a:t>
            </a:r>
            <a:r>
              <a:rPr lang="es-ES" dirty="0">
                <a:solidFill>
                  <a:srgbClr val="FFFFFF"/>
                </a:solidFill>
              </a:rPr>
              <a:t> for </a:t>
            </a:r>
            <a:r>
              <a:rPr lang="es-ES" dirty="0" err="1">
                <a:solidFill>
                  <a:srgbClr val="FFFFFF"/>
                </a:solidFill>
              </a:rPr>
              <a:t>object</a:t>
            </a:r>
            <a:r>
              <a:rPr lang="es-ES" dirty="0">
                <a:solidFill>
                  <a:srgbClr val="FFFFFF"/>
                </a:solidFill>
              </a:rPr>
              <a:t> </a:t>
            </a:r>
            <a:r>
              <a:rPr lang="es-ES" dirty="0" err="1">
                <a:solidFill>
                  <a:srgbClr val="FFFFFF"/>
                </a:solidFill>
              </a:rPr>
              <a:t>oriented</a:t>
            </a:r>
            <a:r>
              <a:rPr lang="es-ES" dirty="0">
                <a:solidFill>
                  <a:srgbClr val="FFFFFF"/>
                </a:solidFill>
              </a:rPr>
              <a:t> </a:t>
            </a:r>
            <a:r>
              <a:rPr lang="es-ES" dirty="0" err="1">
                <a:solidFill>
                  <a:srgbClr val="FFFFFF"/>
                </a:solidFill>
              </a:rPr>
              <a:t>design</a:t>
            </a:r>
            <a:br>
              <a:rPr lang="es-ES" dirty="0">
                <a:solidFill>
                  <a:srgbClr val="FFFFFF"/>
                </a:solidFill>
              </a:rPr>
            </a:br>
            <a:endParaRPr lang="es-ES" dirty="0">
              <a:solidFill>
                <a:srgbClr val="FFFFFF"/>
              </a:solidFill>
            </a:endParaRPr>
          </a:p>
        </p:txBody>
      </p:sp>
      <p:sp>
        <p:nvSpPr>
          <p:cNvPr id="35" name="Rectangle 30">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fontScale="47500" lnSpcReduction="20000"/>
          </a:bodyPr>
          <a:lstStyle/>
          <a:p>
            <a:r>
              <a:rPr lang="es-ES" sz="1800" dirty="0">
                <a:solidFill>
                  <a:srgbClr val="FFFFFF">
                    <a:alpha val="75000"/>
                  </a:srgbClr>
                </a:solidFill>
              </a:rPr>
              <a:t>Luis Ruiz pavón</a:t>
            </a:r>
          </a:p>
          <a:p>
            <a:r>
              <a:rPr lang="es-ES" sz="1800" dirty="0">
                <a:solidFill>
                  <a:srgbClr val="FFFFFF">
                    <a:alpha val="75000"/>
                  </a:srgbClr>
                </a:solidFill>
              </a:rPr>
              <a:t>@</a:t>
            </a:r>
            <a:r>
              <a:rPr lang="es-ES" sz="1800" dirty="0" err="1">
                <a:solidFill>
                  <a:srgbClr val="FFFFFF">
                    <a:alpha val="75000"/>
                  </a:srgbClr>
                </a:solidFill>
              </a:rPr>
              <a:t>luisruizpavon</a:t>
            </a:r>
            <a:endParaRPr lang="es-ES" sz="1800" dirty="0">
              <a:solidFill>
                <a:srgbClr val="FFFFFF">
                  <a:alpha val="75000"/>
                </a:srgbClr>
              </a:solidFill>
            </a:endParaRPr>
          </a:p>
          <a:p>
            <a:r>
              <a:rPr lang="es-ES" sz="1800" dirty="0">
                <a:solidFill>
                  <a:srgbClr val="FFFFFF">
                    <a:alpha val="75000"/>
                  </a:srgbClr>
                </a:solidFill>
              </a:rPr>
              <a:t>Github.com/</a:t>
            </a:r>
            <a:r>
              <a:rPr lang="es-ES" sz="1800" dirty="0" err="1">
                <a:solidFill>
                  <a:srgbClr val="FFFFFF">
                    <a:alpha val="75000"/>
                  </a:srgbClr>
                </a:solidFill>
              </a:rPr>
              <a:t>lurumad</a:t>
            </a:r>
            <a:endParaRPr lang="es-ES" sz="1800" dirty="0">
              <a:solidFill>
                <a:srgbClr val="FFFFFF">
                  <a:alpha val="75000"/>
                </a:srgbClr>
              </a:solidFill>
            </a:endParaRPr>
          </a:p>
        </p:txBody>
      </p:sp>
    </p:spTree>
    <p:extLst>
      <p:ext uri="{BB962C8B-B14F-4D97-AF65-F5344CB8AC3E}">
        <p14:creationId xmlns:p14="http://schemas.microsoft.com/office/powerpoint/2010/main" val="92886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ED42C6-074B-4DCE-9F9B-5CFEA1D90D5D}"/>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2034114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InvalidLatitudeException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InvalidLongitudeException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5" name="Picture 4">
            <a:extLst>
              <a:ext uri="{FF2B5EF4-FFF2-40B4-BE49-F238E27FC236}">
                <a16:creationId xmlns:a16="http://schemas.microsoft.com/office/drawing/2014/main" id="{119B6729-7533-4933-962C-FCFF942921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5684" y="3429000"/>
            <a:ext cx="3995057" cy="3995057"/>
          </a:xfrm>
          <a:prstGeom prst="rect">
            <a:avLst/>
          </a:prstGeom>
        </p:spPr>
      </p:pic>
    </p:spTree>
    <p:extLst>
      <p:ext uri="{BB962C8B-B14F-4D97-AF65-F5344CB8AC3E}">
        <p14:creationId xmlns:p14="http://schemas.microsoft.com/office/powerpoint/2010/main" val="1564897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916" y="3251946"/>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F0D9FC8-1E25-4BC8-96DD-A5258969A55E}"/>
              </a:ext>
            </a:extLst>
          </p:cNvPr>
          <p:cNvSpPr/>
          <p:nvPr/>
        </p:nvSpPr>
        <p:spPr>
          <a:xfrm>
            <a:off x="3047999" y="3189457"/>
            <a:ext cx="7521039" cy="1815882"/>
          </a:xfrm>
          <a:prstGeom prst="rect">
            <a:avLst/>
          </a:prstGeom>
        </p:spPr>
        <p:txBody>
          <a:bodyPr wrap="square">
            <a:spAutoFit/>
          </a:bodyPr>
          <a:lstStyle/>
          <a:p>
            <a:pPr algn="ctr"/>
            <a:r>
              <a:rPr lang="es-ES" sz="2800" dirty="0" err="1">
                <a:latin typeface="Cascadia Code" panose="00000509000000000000" pitchFamily="49" charset="0"/>
              </a:rPr>
              <a:t>Smell</a:t>
            </a:r>
            <a:r>
              <a:rPr lang="es-ES" sz="2800" dirty="0">
                <a:latin typeface="Cascadia Code" panose="00000509000000000000" pitchFamily="49" charset="0"/>
              </a:rPr>
              <a:t> for u</a:t>
            </a:r>
            <a:r>
              <a:rPr lang="en-US" sz="2800" dirty="0">
                <a:latin typeface="Cascadia Code" panose="00000509000000000000" pitchFamily="49" charset="0"/>
              </a:rPr>
              <a:t>se primitives instead of small objects for simple tasks (such as currency, special strings for phone numbers, emails, etc.)</a:t>
            </a:r>
            <a:endParaRPr lang="es-ES" sz="2800" dirty="0">
              <a:latin typeface="Cascadia Code" panose="00000509000000000000" pitchFamily="49" charset="0"/>
            </a:endParaRPr>
          </a:p>
        </p:txBody>
      </p:sp>
    </p:spTree>
    <p:extLst>
      <p:ext uri="{BB962C8B-B14F-4D97-AF65-F5344CB8AC3E}">
        <p14:creationId xmlns:p14="http://schemas.microsoft.com/office/powerpoint/2010/main" val="1041968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5ED5CAAA-39D4-4E41-B1C1-48683FEB9036}"/>
              </a:ext>
            </a:extLst>
          </p:cNvPr>
          <p:cNvSpPr/>
          <p:nvPr/>
        </p:nvSpPr>
        <p:spPr>
          <a:xfrm>
            <a:off x="581192" y="2720356"/>
            <a:ext cx="11994777" cy="2246769"/>
          </a:xfrm>
          <a:prstGeom prst="rect">
            <a:avLst/>
          </a:prstGeom>
        </p:spPr>
        <p:txBody>
          <a:bodyPr wrap="square">
            <a:spAutoFit/>
          </a:bodyPr>
          <a:lstStyle/>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Position</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a:t>
            </a:r>
          </a:p>
          <a:p>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(latitude &gt;= -90 &amp;&amp; latitude &lt;= 90, </a:t>
            </a:r>
            <a:r>
              <a:rPr lang="en-US" sz="1400" dirty="0">
                <a:solidFill>
                  <a:srgbClr val="A31515"/>
                </a:solidFill>
                <a:latin typeface="Cascadia Code" panose="00000509000000000000" pitchFamily="49" charset="0"/>
              </a:rPr>
              <a:t>"Latitude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(longitude &gt;= -180 &amp;&amp; longitude &lt;= 180, </a:t>
            </a:r>
            <a:r>
              <a:rPr lang="en-US" sz="1400" dirty="0">
                <a:solidFill>
                  <a:srgbClr val="A31515"/>
                </a:solidFill>
                <a:latin typeface="Cascadia Code" panose="00000509000000000000" pitchFamily="49" charset="0"/>
              </a:rPr>
              <a:t>"Longitude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Latitude = latitude;</a:t>
            </a:r>
          </a:p>
          <a:p>
            <a:r>
              <a:rPr lang="en-US" sz="1400" dirty="0">
                <a:solidFill>
                  <a:srgbClr val="000000"/>
                </a:solidFill>
                <a:latin typeface="Cascadia Code" panose="00000509000000000000" pitchFamily="49" charset="0"/>
              </a:rPr>
              <a:t>    Longitude = longitude;</a:t>
            </a:r>
          </a:p>
          <a:p>
            <a:r>
              <a:rPr lang="en-US" sz="1400" dirty="0">
                <a:solidFill>
                  <a:srgbClr val="000000"/>
                </a:solidFill>
                <a:latin typeface="Cascadia Code" panose="00000509000000000000" pitchFamily="49" charset="0"/>
              </a:rPr>
              <a:t>}</a:t>
            </a: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endParaRPr lang="en-US" sz="1400" dirty="0">
              <a:latin typeface="Cascadia Code" panose="00000509000000000000" pitchFamily="49" charset="0"/>
            </a:endParaRPr>
          </a:p>
        </p:txBody>
      </p:sp>
    </p:spTree>
    <p:extLst>
      <p:ext uri="{BB962C8B-B14F-4D97-AF65-F5344CB8AC3E}">
        <p14:creationId xmlns:p14="http://schemas.microsoft.com/office/powerpoint/2010/main" val="26259985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50342758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78554153-CF9A-4E73-8A26-52A6C7B9F3DC}"/>
              </a:ext>
            </a:extLst>
          </p:cNvPr>
          <p:cNvSpPr/>
          <p:nvPr/>
        </p:nvSpPr>
        <p:spPr>
          <a:xfrm>
            <a:off x="581192" y="3066756"/>
            <a:ext cx="8767948" cy="1754326"/>
          </a:xfrm>
          <a:prstGeom prst="rect">
            <a:avLst/>
          </a:prstGeom>
        </p:spPr>
        <p:txBody>
          <a:bodyPr wrap="square">
            <a:spAutoFit/>
          </a:bodyPr>
          <a:lstStyle/>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0000FF"/>
                </a:solidFill>
                <a:latin typeface="Cascadia Code" panose="00000509000000000000" pitchFamily="49" charset="0"/>
              </a:rPr>
              <a:t>new</a:t>
            </a:r>
            <a:r>
              <a:rPr lang="fr-FR" dirty="0">
                <a:solidFill>
                  <a:srgbClr val="000000"/>
                </a:solidFill>
                <a:latin typeface="Cascadia Code" panose="00000509000000000000" pitchFamily="49" charset="0"/>
              </a:rPr>
              <a:t>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a:t>
            </a:r>
            <a:r>
              <a:rPr lang="fr-FR" dirty="0" err="1">
                <a:solidFill>
                  <a:srgbClr val="008000"/>
                </a:solidFill>
                <a:latin typeface="Cascadia Code" panose="00000509000000000000" pitchFamily="49" charset="0"/>
              </a:rPr>
              <a:t>constructor</a:t>
            </a:r>
            <a:endParaRPr lang="fr-FR" dirty="0">
              <a:solidFill>
                <a:srgbClr val="000000"/>
              </a:solidFill>
              <a:latin typeface="Cascadia Code" panose="00000509000000000000" pitchFamily="49" charset="0"/>
            </a:endParaRPr>
          </a:p>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explicit </a:t>
            </a:r>
            <a:r>
              <a:rPr lang="fr-FR" dirty="0" err="1">
                <a:solidFill>
                  <a:srgbClr val="008000"/>
                </a:solidFill>
                <a:latin typeface="Cascadia Code" panose="00000509000000000000" pitchFamily="49" charset="0"/>
              </a:rPr>
              <a:t>operator</a:t>
            </a:r>
            <a:endParaRPr lang="fr-FR"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implicit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operator</a:t>
            </a:r>
            <a:endParaRPr lang="es-ES"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n-US" dirty="0" err="1">
                <a:solidFill>
                  <a:srgbClr val="2B91AF"/>
                </a:solidFill>
                <a:latin typeface="Cascadia Code" panose="00000509000000000000" pitchFamily="49" charset="0"/>
              </a:rPr>
              <a:t>Console</a:t>
            </a:r>
            <a:r>
              <a:rPr lang="en-US" dirty="0" err="1">
                <a:solidFill>
                  <a:srgbClr val="000000"/>
                </a:solidFill>
                <a:latin typeface="Cascadia Code" panose="00000509000000000000" pitchFamily="49" charset="0"/>
              </a:rPr>
              <a:t>.WriteLine</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{0}"</a:t>
            </a:r>
            <a:r>
              <a:rPr lang="en-US" dirty="0">
                <a:solidFill>
                  <a:srgbClr val="000000"/>
                </a:solidFill>
                <a:latin typeface="Cascadia Code" panose="00000509000000000000" pitchFamily="49" charset="0"/>
              </a:rPr>
              <a:t>, latitude); </a:t>
            </a:r>
            <a:r>
              <a:rPr lang="en-US" dirty="0">
                <a:solidFill>
                  <a:srgbClr val="008000"/>
                </a:solidFill>
                <a:latin typeface="Cascadia Code" panose="00000509000000000000" pitchFamily="49" charset="0"/>
              </a:rPr>
              <a:t>// </a:t>
            </a:r>
            <a:r>
              <a:rPr lang="en-US" dirty="0" err="1">
                <a:solidFill>
                  <a:srgbClr val="008000"/>
                </a:solidFill>
                <a:latin typeface="Cascadia Code" panose="00000509000000000000" pitchFamily="49" charset="0"/>
              </a:rPr>
              <a:t>ToString</a:t>
            </a:r>
            <a:r>
              <a:rPr lang="en-US" dirty="0">
                <a:solidFill>
                  <a:srgbClr val="008000"/>
                </a:solidFill>
                <a:latin typeface="Cascadia Code" panose="00000509000000000000" pitchFamily="49" charset="0"/>
              </a:rPr>
              <a:t> method</a:t>
            </a:r>
            <a:endParaRPr lang="es-ES" dirty="0">
              <a:latin typeface="Cascadia Code" panose="00000509000000000000" pitchFamily="49" charset="0"/>
            </a:endParaRPr>
          </a:p>
        </p:txBody>
      </p:sp>
    </p:spTree>
    <p:extLst>
      <p:ext uri="{BB962C8B-B14F-4D97-AF65-F5344CB8AC3E}">
        <p14:creationId xmlns:p14="http://schemas.microsoft.com/office/powerpoint/2010/main" val="30703205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normAutofit/>
          </a:bodyPr>
          <a:lstStyle/>
          <a:p>
            <a:pPr marL="0" indent="0" algn="ctr">
              <a:buNone/>
            </a:pPr>
            <a:r>
              <a:rPr lang="es-ES" sz="2400" b="1" dirty="0" err="1">
                <a:latin typeface="Cascadia Code" panose="00000509000000000000" pitchFamily="49" charset="0"/>
              </a:rPr>
              <a:t>How</a:t>
            </a:r>
            <a:r>
              <a:rPr lang="es-ES" sz="2400" b="1" dirty="0">
                <a:latin typeface="Cascadia Code" panose="00000509000000000000" pitchFamily="49" charset="0"/>
              </a:rPr>
              <a:t> do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know</a:t>
            </a:r>
            <a:r>
              <a:rPr lang="es-ES" sz="2400" b="1" dirty="0">
                <a:latin typeface="Cascadia Code" panose="00000509000000000000" pitchFamily="49" charset="0"/>
              </a:rPr>
              <a:t> </a:t>
            </a:r>
            <a:r>
              <a:rPr lang="es-ES" sz="2400" b="1" dirty="0" err="1">
                <a:latin typeface="Cascadia Code" panose="00000509000000000000" pitchFamily="49" charset="0"/>
              </a:rPr>
              <a:t>when</a:t>
            </a:r>
            <a:r>
              <a:rPr lang="es-ES" sz="2400" b="1" dirty="0">
                <a:latin typeface="Cascadia Code" panose="00000509000000000000" pitchFamily="49" charset="0"/>
              </a:rPr>
              <a:t>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could</a:t>
            </a:r>
            <a:r>
              <a:rPr lang="es-ES" sz="2400" b="1" dirty="0">
                <a:latin typeface="Cascadia Code" panose="00000509000000000000" pitchFamily="49" charset="0"/>
              </a:rPr>
              <a:t> </a:t>
            </a:r>
            <a:r>
              <a:rPr lang="es-ES" sz="2400" b="1" dirty="0" err="1">
                <a:latin typeface="Cascadia Code" panose="00000509000000000000" pitchFamily="49" charset="0"/>
              </a:rPr>
              <a:t>replace</a:t>
            </a:r>
            <a:r>
              <a:rPr lang="es-ES" sz="2400" b="1" dirty="0">
                <a:latin typeface="Cascadia Code" panose="00000509000000000000" pitchFamily="49" charset="0"/>
              </a:rPr>
              <a:t> </a:t>
            </a:r>
            <a:r>
              <a:rPr lang="es-ES" sz="2400" b="1" dirty="0" err="1">
                <a:latin typeface="Cascadia Code" panose="00000509000000000000" pitchFamily="49" charset="0"/>
              </a:rPr>
              <a:t>Primitive</a:t>
            </a:r>
            <a:r>
              <a:rPr lang="es-ES" sz="2400" b="1" dirty="0">
                <a:latin typeface="Cascadia Code" panose="00000509000000000000" pitchFamily="49" charset="0"/>
              </a:rPr>
              <a:t> </a:t>
            </a:r>
            <a:r>
              <a:rPr lang="es-ES" sz="2400" b="1" dirty="0" err="1">
                <a:latin typeface="Cascadia Code" panose="00000509000000000000" pitchFamily="49" charset="0"/>
              </a:rPr>
              <a:t>with</a:t>
            </a:r>
            <a:r>
              <a:rPr lang="es-ES" sz="2400" b="1" dirty="0">
                <a:latin typeface="Cascadia Code" panose="00000509000000000000" pitchFamily="49" charset="0"/>
              </a:rPr>
              <a:t> </a:t>
            </a:r>
            <a:r>
              <a:rPr lang="es-ES" sz="2400" b="1" dirty="0" err="1">
                <a:latin typeface="Cascadia Code" panose="00000509000000000000" pitchFamily="49" charset="0"/>
              </a:rPr>
              <a:t>Object</a:t>
            </a:r>
            <a:r>
              <a:rPr lang="es-ES" sz="2400" b="1" dirty="0">
                <a:latin typeface="Cascadia Code" panose="00000509000000000000" pitchFamily="49" charset="0"/>
              </a:rPr>
              <a:t>?</a:t>
            </a:r>
          </a:p>
          <a:p>
            <a:pPr marL="0" indent="0" algn="ctr">
              <a:buNone/>
            </a:pPr>
            <a:endParaRPr lang="es-ES" sz="2400" b="1" dirty="0">
              <a:latin typeface="Cascadia Code" panose="00000509000000000000" pitchFamily="49" charset="0"/>
            </a:endParaRPr>
          </a:p>
          <a:p>
            <a:pPr marL="0" indent="0" algn="ctr">
              <a:buNone/>
            </a:pPr>
            <a:r>
              <a:rPr lang="es-ES" sz="2400" i="1" dirty="0" err="1">
                <a:latin typeface="Cascadia Code" panose="00000509000000000000" pitchFamily="49" charset="0"/>
              </a:rPr>
              <a:t>Would</a:t>
            </a:r>
            <a:r>
              <a:rPr lang="es-ES" sz="2400" i="1" dirty="0">
                <a:latin typeface="Cascadia Code" panose="00000509000000000000" pitchFamily="49" charset="0"/>
              </a:rPr>
              <a:t> </a:t>
            </a:r>
            <a:r>
              <a:rPr lang="es-ES" sz="2400" i="1" dirty="0" err="1">
                <a:latin typeface="Cascadia Code" panose="00000509000000000000" pitchFamily="49" charset="0"/>
              </a:rPr>
              <a:t>any</a:t>
            </a:r>
            <a:r>
              <a:rPr lang="es-ES" sz="2400" i="1" dirty="0">
                <a:latin typeface="Cascadia Code" panose="00000509000000000000" pitchFamily="49" charset="0"/>
              </a:rPr>
              <a:t> </a:t>
            </a:r>
            <a:r>
              <a:rPr lang="es-ES" sz="2400" i="1" dirty="0" err="1">
                <a:latin typeface="Cascadia Code" panose="00000509000000000000" pitchFamily="49" charset="0"/>
              </a:rPr>
              <a:t>string</a:t>
            </a:r>
            <a:r>
              <a:rPr lang="es-ES" sz="2400" i="1" dirty="0">
                <a:latin typeface="Cascadia Code" panose="00000509000000000000" pitchFamily="49" charset="0"/>
              </a:rPr>
              <a:t>, </a:t>
            </a:r>
            <a:r>
              <a:rPr lang="es-ES" sz="2400" i="1" dirty="0" err="1">
                <a:latin typeface="Cascadia Code" panose="00000509000000000000" pitchFamily="49" charset="0"/>
              </a:rPr>
              <a:t>int</a:t>
            </a:r>
            <a:r>
              <a:rPr lang="es-ES" sz="2400" i="1" dirty="0">
                <a:latin typeface="Cascadia Code" panose="00000509000000000000" pitchFamily="49" charset="0"/>
              </a:rPr>
              <a:t>, </a:t>
            </a:r>
            <a:r>
              <a:rPr lang="es-ES" sz="2400" i="1" dirty="0" err="1">
                <a:latin typeface="Cascadia Code" panose="00000509000000000000" pitchFamily="49" charset="0"/>
              </a:rPr>
              <a:t>etc</a:t>
            </a:r>
            <a:r>
              <a:rPr lang="es-ES" sz="2400" i="1" dirty="0">
                <a:latin typeface="Cascadia Code" panose="00000509000000000000" pitchFamily="49" charset="0"/>
              </a:rPr>
              <a:t> be </a:t>
            </a:r>
            <a:r>
              <a:rPr lang="es-ES" sz="2400" i="1" dirty="0" err="1">
                <a:latin typeface="Cascadia Code" panose="00000509000000000000" pitchFamily="49" charset="0"/>
              </a:rPr>
              <a:t>acceptable</a:t>
            </a:r>
            <a:r>
              <a:rPr lang="es-ES" sz="2400" i="1" dirty="0">
                <a:latin typeface="Cascadia Code" panose="00000509000000000000" pitchFamily="49" charset="0"/>
              </a:rPr>
              <a:t> </a:t>
            </a:r>
            <a:r>
              <a:rPr lang="es-ES" sz="2400" i="1" dirty="0" err="1">
                <a:latin typeface="Cascadia Code" panose="00000509000000000000" pitchFamily="49" charset="0"/>
              </a:rPr>
              <a:t>here</a:t>
            </a:r>
            <a:r>
              <a:rPr lang="es-ES" sz="2400" i="1" dirty="0">
                <a:latin typeface="Cascadia Code" panose="00000509000000000000" pitchFamily="49" charset="0"/>
              </a:rPr>
              <a:t>? </a:t>
            </a:r>
          </a:p>
          <a:p>
            <a:pPr marL="0" indent="0" algn="ctr">
              <a:buNone/>
            </a:pPr>
            <a:r>
              <a:rPr lang="es-ES" sz="2400" i="1" dirty="0" err="1">
                <a:latin typeface="Cascadia Code" panose="00000509000000000000" pitchFamily="49" charset="0"/>
              </a:rPr>
              <a:t>If</a:t>
            </a:r>
            <a:r>
              <a:rPr lang="es-ES" sz="2400" i="1" dirty="0">
                <a:latin typeface="Cascadia Code" panose="00000509000000000000" pitchFamily="49" charset="0"/>
              </a:rPr>
              <a:t> </a:t>
            </a:r>
            <a:r>
              <a:rPr lang="es-ES" sz="2400" i="1" dirty="0" err="1">
                <a:latin typeface="Cascadia Code" panose="00000509000000000000" pitchFamily="49" charset="0"/>
              </a:rPr>
              <a:t>the</a:t>
            </a:r>
            <a:r>
              <a:rPr lang="es-ES" sz="2400" i="1" dirty="0">
                <a:latin typeface="Cascadia Code" panose="00000509000000000000" pitchFamily="49" charset="0"/>
              </a:rPr>
              <a:t> </a:t>
            </a:r>
            <a:r>
              <a:rPr lang="es-ES" sz="2400" i="1" dirty="0" err="1">
                <a:latin typeface="Cascadia Code" panose="00000509000000000000" pitchFamily="49" charset="0"/>
              </a:rPr>
              <a:t>answer</a:t>
            </a:r>
            <a:r>
              <a:rPr lang="es-ES" sz="2400" i="1" dirty="0">
                <a:latin typeface="Cascadia Code" panose="00000509000000000000" pitchFamily="49" charset="0"/>
              </a:rPr>
              <a:t> </a:t>
            </a:r>
            <a:r>
              <a:rPr lang="es-ES" sz="2400" i="1" dirty="0" err="1">
                <a:latin typeface="Cascadia Code" panose="00000509000000000000" pitchFamily="49" charset="0"/>
              </a:rPr>
              <a:t>is</a:t>
            </a:r>
            <a:r>
              <a:rPr lang="es-ES" sz="2400" i="1" dirty="0">
                <a:latin typeface="Cascadia Code" panose="00000509000000000000" pitchFamily="49" charset="0"/>
              </a:rPr>
              <a:t> </a:t>
            </a:r>
            <a:r>
              <a:rPr lang="es-ES" sz="2400" b="1" i="1" dirty="0">
                <a:latin typeface="Cascadia Code" panose="00000509000000000000" pitchFamily="49" charset="0"/>
              </a:rPr>
              <a:t>NO</a:t>
            </a:r>
            <a:r>
              <a:rPr lang="es-ES" sz="2400" i="1" dirty="0">
                <a:latin typeface="Cascadia Code" panose="00000509000000000000" pitchFamily="49" charset="0"/>
              </a:rPr>
              <a:t>, </a:t>
            </a:r>
            <a:r>
              <a:rPr lang="es-ES" sz="2400" i="1" dirty="0" err="1">
                <a:latin typeface="Cascadia Code" panose="00000509000000000000" pitchFamily="49" charset="0"/>
              </a:rPr>
              <a:t>replace</a:t>
            </a:r>
            <a:r>
              <a:rPr lang="es-ES" sz="2400" i="1" dirty="0">
                <a:latin typeface="Cascadia Code" panose="00000509000000000000" pitchFamily="49" charset="0"/>
              </a:rPr>
              <a:t> </a:t>
            </a:r>
            <a:r>
              <a:rPr lang="es-ES" sz="2400" i="1" dirty="0" err="1">
                <a:latin typeface="Cascadia Code" panose="00000509000000000000" pitchFamily="49" charset="0"/>
              </a:rPr>
              <a:t>Primitive</a:t>
            </a:r>
            <a:r>
              <a:rPr lang="es-ES" sz="2400" i="1" dirty="0">
                <a:latin typeface="Cascadia Code" panose="00000509000000000000" pitchFamily="49" charset="0"/>
              </a:rPr>
              <a:t> </a:t>
            </a:r>
            <a:r>
              <a:rPr lang="es-ES" sz="2400" i="1" dirty="0" err="1">
                <a:latin typeface="Cascadia Code" panose="00000509000000000000" pitchFamily="49" charset="0"/>
              </a:rPr>
              <a:t>with</a:t>
            </a:r>
            <a:r>
              <a:rPr lang="es-ES" sz="2400" i="1" dirty="0">
                <a:latin typeface="Cascadia Code" panose="00000509000000000000" pitchFamily="49" charset="0"/>
              </a:rPr>
              <a:t> </a:t>
            </a:r>
            <a:r>
              <a:rPr lang="es-ES" sz="2400" i="1" dirty="0" err="1">
                <a:latin typeface="Cascadia Code" panose="00000509000000000000" pitchFamily="49" charset="0"/>
              </a:rPr>
              <a:t>Object</a:t>
            </a:r>
            <a:r>
              <a:rPr lang="es-ES" sz="2400" i="1" dirty="0">
                <a:latin typeface="Cascadia Code" panose="00000509000000000000" pitchFamily="49" charset="0"/>
              </a:rPr>
              <a:t>.</a:t>
            </a:r>
          </a:p>
        </p:txBody>
      </p:sp>
    </p:spTree>
    <p:extLst>
      <p:ext uri="{BB962C8B-B14F-4D97-AF65-F5344CB8AC3E}">
        <p14:creationId xmlns:p14="http://schemas.microsoft.com/office/powerpoint/2010/main" val="377658728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t> new </a:t>
            </a:r>
            <a:r>
              <a:rPr lang="es-ES" dirty="0" err="1"/>
              <a:t>object</a:t>
            </a:r>
            <a:r>
              <a:rPr lang="es-ES" dirty="0"/>
              <a:t> </a:t>
            </a:r>
            <a:r>
              <a:rPr lang="es-ES" dirty="0" err="1"/>
              <a:t>to</a:t>
            </a:r>
            <a:r>
              <a:rPr lang="es-ES" dirty="0"/>
              <a:t> </a:t>
            </a:r>
            <a:r>
              <a:rPr lang="es-ES" dirty="0" err="1"/>
              <a:t>represent</a:t>
            </a:r>
            <a:r>
              <a:rPr lang="es-ES" dirty="0"/>
              <a:t> composite </a:t>
            </a:r>
            <a:r>
              <a:rPr lang="es-ES" dirty="0" err="1"/>
              <a:t>values</a:t>
            </a:r>
            <a:endParaRPr lang="es-ES" dirty="0"/>
          </a:p>
        </p:txBody>
      </p:sp>
      <p:sp>
        <p:nvSpPr>
          <p:cNvPr id="4" name="Rectangle 3">
            <a:extLst>
              <a:ext uri="{FF2B5EF4-FFF2-40B4-BE49-F238E27FC236}">
                <a16:creationId xmlns:a16="http://schemas.microsoft.com/office/drawing/2014/main" id="{1B94A8A5-EA39-4FA0-BA5B-E87A50714D0B}"/>
              </a:ext>
            </a:extLst>
          </p:cNvPr>
          <p:cNvSpPr/>
          <p:nvPr/>
        </p:nvSpPr>
        <p:spPr>
          <a:xfrm>
            <a:off x="581192" y="4269893"/>
            <a:ext cx="11029615"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MoneyConverter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Convert(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from,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to)</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2CB860A9-1EFF-4253-A803-9266A5FB9879}"/>
              </a:ext>
            </a:extLst>
          </p:cNvPr>
          <p:cNvSpPr/>
          <p:nvPr/>
        </p:nvSpPr>
        <p:spPr>
          <a:xfrm>
            <a:off x="581192" y="2084832"/>
            <a:ext cx="888344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Share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SetPrice</a:t>
            </a:r>
            <a:r>
              <a:rPr lang="en-US" dirty="0">
                <a:solidFill>
                  <a:srgbClr val="000000"/>
                </a:solidFill>
                <a:latin typeface="Cascadia Code" panose="00000509000000000000" pitchFamily="49" charset="0"/>
              </a:rPr>
              <a: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currency)</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5269953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latin typeface="Cascadia Code" panose="00000509000000000000" pitchFamily="49" charset="0"/>
              </a:rPr>
              <a:t> new </a:t>
            </a:r>
            <a:r>
              <a:rPr lang="es-ES" dirty="0" err="1">
                <a:latin typeface="Cascadia Code" panose="00000509000000000000" pitchFamily="49" charset="0"/>
              </a:rPr>
              <a:t>object</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represent</a:t>
            </a:r>
            <a:r>
              <a:rPr lang="es-ES" dirty="0">
                <a:latin typeface="Cascadia Code" panose="00000509000000000000" pitchFamily="49" charset="0"/>
              </a:rPr>
              <a:t> composite </a:t>
            </a:r>
            <a:r>
              <a:rPr lang="es-ES" dirty="0" err="1">
                <a:latin typeface="Cascadia Code" panose="00000509000000000000" pitchFamily="49" charset="0"/>
              </a:rPr>
              <a:t>values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2D05D78-DE74-43A5-B883-0DEF3132039B}"/>
              </a:ext>
            </a:extLst>
          </p:cNvPr>
          <p:cNvSpPr/>
          <p:nvPr/>
        </p:nvSpPr>
        <p:spPr>
          <a:xfrm>
            <a:off x="581192" y="2092163"/>
            <a:ext cx="11270382"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Money</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Amount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Currency</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a:solidFill>
                  <a:srgbClr val="2B91AF"/>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Currency</a:t>
            </a:r>
            <a:r>
              <a:rPr lang="en-US" sz="1600" dirty="0">
                <a:solidFill>
                  <a:srgbClr val="000000"/>
                </a:solidFill>
                <a:latin typeface="Cascadia Code" panose="00000509000000000000" pitchFamily="49" charset="0"/>
              </a:rPr>
              <a:t> currency)</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(amount,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(amount));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(currency,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(currency));</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static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 From(</a:t>
            </a:r>
            <a:r>
              <a:rPr lang="en-US" sz="1600" dirty="0">
                <a:solidFill>
                  <a:srgbClr val="0000FF"/>
                </a:solidFill>
                <a:latin typeface="Cascadia Code" panose="00000509000000000000" pitchFamily="49" charset="0"/>
              </a:rPr>
              <a:t>decimal</a:t>
            </a:r>
            <a:r>
              <a:rPr lang="en-US" sz="1600" dirty="0">
                <a:solidFill>
                  <a:srgbClr val="000000"/>
                </a:solidFill>
                <a:latin typeface="Cascadia Code" panose="00000509000000000000" pitchFamily="49" charset="0"/>
              </a:rPr>
              <a:t> amount,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code)</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Amount</a:t>
            </a:r>
            <a:r>
              <a:rPr lang="en-US" sz="1600" dirty="0" err="1">
                <a:solidFill>
                  <a:srgbClr val="000000"/>
                </a:solidFill>
                <a:latin typeface="Cascadia Code" panose="00000509000000000000" pitchFamily="49" charset="0"/>
              </a:rPr>
              <a:t>.FromScalar</a:t>
            </a:r>
            <a:r>
              <a:rPr lang="en-US" sz="1600" dirty="0">
                <a:solidFill>
                  <a:srgbClr val="000000"/>
                </a:solidFill>
                <a:latin typeface="Cascadia Code" panose="00000509000000000000" pitchFamily="49" charset="0"/>
              </a:rPr>
              <a:t>(amount), </a:t>
            </a:r>
            <a:r>
              <a:rPr lang="en-US" sz="1600" dirty="0" err="1">
                <a:solidFill>
                  <a:srgbClr val="2B91AF"/>
                </a:solidFill>
                <a:latin typeface="Cascadia Code" panose="00000509000000000000" pitchFamily="49" charset="0"/>
              </a:rPr>
              <a:t>Currency</a:t>
            </a:r>
            <a:r>
              <a:rPr lang="en-US" sz="1600" dirty="0" err="1">
                <a:solidFill>
                  <a:srgbClr val="000000"/>
                </a:solidFill>
                <a:latin typeface="Cascadia Code" panose="00000509000000000000" pitchFamily="49" charset="0"/>
              </a:rPr>
              <a:t>.FromCode</a:t>
            </a:r>
            <a:r>
              <a:rPr lang="en-US" sz="1600" dirty="0">
                <a:solidFill>
                  <a:srgbClr val="000000"/>
                </a:solidFill>
                <a:latin typeface="Cascadia Code" panose="00000509000000000000" pitchFamily="49" charset="0"/>
              </a:rPr>
              <a:t>(code));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99643237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46B387C-C12C-4991-8FFE-FEB7AA849D9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4060794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sitting, black, table&#10;&#10;Description automatically generated">
            <a:extLst>
              <a:ext uri="{FF2B5EF4-FFF2-40B4-BE49-F238E27FC236}">
                <a16:creationId xmlns:a16="http://schemas.microsoft.com/office/drawing/2014/main" id="{406A178D-34A6-4CDA-A28C-FD6F55694E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003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D82292B1-7944-4871-ADBB-8D1F220F6752}"/>
              </a:ext>
            </a:extLst>
          </p:cNvPr>
          <p:cNvSpPr/>
          <p:nvPr/>
        </p:nvSpPr>
        <p:spPr>
          <a:xfrm>
            <a:off x="581192" y="1890876"/>
            <a:ext cx="8815449"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blue;</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.red</a:t>
            </a:r>
            <a:r>
              <a:rPr lang="es-ES" sz="1400" dirty="0">
                <a:solidFill>
                  <a:srgbClr val="000000"/>
                </a:solidFill>
                <a:latin typeface="Cascadia Code" panose="00000509000000000000" pitchFamily="49" charset="0"/>
              </a:rPr>
              <a:t> =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.blue</a:t>
            </a:r>
            <a:r>
              <a:rPr lang="es-ES" sz="1400" dirty="0">
                <a:solidFill>
                  <a:srgbClr val="000000"/>
                </a:solidFill>
                <a:latin typeface="Cascadia Code" panose="00000509000000000000" pitchFamily="49" charset="0"/>
              </a:rPr>
              <a:t> =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(0, 255, 0)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RGB</a:t>
            </a:r>
            <a:endParaRPr lang="es-ES" sz="1400" dirty="0">
              <a:solidFill>
                <a:srgbClr val="000000"/>
              </a:solidFill>
              <a:latin typeface="Cascadia Code" panose="00000509000000000000" pitchFamily="49" charset="0"/>
            </a:endParaRP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(0, 100, 50)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HSL</a:t>
            </a:r>
          </a:p>
          <a:p>
            <a:endParaRPr lang="en-U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Hexadecimal</a:t>
            </a:r>
            <a:endParaRPr lang="es-ES" sz="1400" dirty="0">
              <a:solidFill>
                <a:srgbClr val="000000"/>
              </a:solidFill>
              <a:latin typeface="Cascadia Code" panose="00000509000000000000" pitchFamily="49" charset="0"/>
            </a:endParaRPr>
          </a:p>
          <a:p>
            <a:endParaRPr lang="es-E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Short Hexadecimal</a:t>
            </a:r>
            <a:endParaRPr lang="es-ES" sz="1400" dirty="0">
              <a:solidFill>
                <a:srgbClr val="000000"/>
              </a:solidFill>
              <a:latin typeface="Cascadia Code" panose="00000509000000000000" pitchFamily="49" charset="0"/>
            </a:endParaRPr>
          </a:p>
        </p:txBody>
      </p:sp>
    </p:spTree>
    <p:extLst>
      <p:ext uri="{BB962C8B-B14F-4D97-AF65-F5344CB8AC3E}">
        <p14:creationId xmlns:p14="http://schemas.microsoft.com/office/powerpoint/2010/main" val="42357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4FC488A-81B0-4D3A-A9F5-559E32AD50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9330683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reservation</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Reservation</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09157938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 Place()</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499091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328C6D8F-790B-49DC-BB5B-7A6058C520B7}"/>
              </a:ext>
            </a:extLst>
          </p:cNvPr>
          <p:cNvSpPr/>
          <p:nvPr/>
        </p:nvSpPr>
        <p:spPr>
          <a:xfrm>
            <a:off x="581192" y="1983229"/>
            <a:ext cx="11610808"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Latitude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Longitude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6262841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a:xfrm>
            <a:off x="581192" y="702156"/>
            <a:ext cx="11029616" cy="1188720"/>
          </a:xfrm>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99FB204-3080-4F25-A81B-0783DDC9FEE8}"/>
              </a:ext>
            </a:extLst>
          </p:cNvPr>
          <p:cNvSpPr/>
          <p:nvPr/>
        </p:nvSpPr>
        <p:spPr>
          <a:xfrm>
            <a:off x="581192" y="2480861"/>
            <a:ext cx="923970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position_should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allow_create_a_valid_position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position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(12, -40);</a:t>
            </a:r>
          </a:p>
          <a:p>
            <a:endParaRPr lang="en-U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Latitude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12</a:t>
            </a:r>
            <a:r>
              <a:rPr lang="en-U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Longitude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-40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6" name="Picture 5">
            <a:extLst>
              <a:ext uri="{FF2B5EF4-FFF2-40B4-BE49-F238E27FC236}">
                <a16:creationId xmlns:a16="http://schemas.microsoft.com/office/drawing/2014/main" id="{32F4AD47-DB1A-481C-A6FD-C1B6A4F56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5684" y="3429000"/>
            <a:ext cx="3995057" cy="3995057"/>
          </a:xfrm>
          <a:prstGeom prst="rect">
            <a:avLst/>
          </a:prstGeom>
        </p:spPr>
      </p:pic>
    </p:spTree>
    <p:extLst>
      <p:ext uri="{BB962C8B-B14F-4D97-AF65-F5344CB8AC3E}">
        <p14:creationId xmlns:p14="http://schemas.microsoft.com/office/powerpoint/2010/main" val="26653384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1519D4F0-9022-46F0-A6FF-F360695AF4E1}"/>
              </a:ext>
            </a:extLst>
          </p:cNvPr>
          <p:cNvSpPr/>
          <p:nvPr/>
        </p:nvSpPr>
        <p:spPr>
          <a:xfrm>
            <a:off x="581192" y="2623365"/>
            <a:ext cx="11610807"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position_should</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Fact</a:t>
            </a:r>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Action</a:t>
            </a:r>
            <a:r>
              <a:rPr lang="es-ES" sz="1600" dirty="0">
                <a:solidFill>
                  <a:srgbClr val="000000"/>
                </a:solidFill>
                <a:latin typeface="Cascadia Code" panose="00000509000000000000" pitchFamily="49" charset="0"/>
              </a:rPr>
              <a:t> sut = () =&gt; </a:t>
            </a:r>
            <a:r>
              <a:rPr lang="es-ES" sz="1600" dirty="0">
                <a:solidFill>
                  <a:srgbClr val="0000FF"/>
                </a:solidFill>
                <a:latin typeface="Cascadia Code" panose="00000509000000000000" pitchFamily="49" charset="0"/>
              </a:rPr>
              <a:t>new</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15,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-240);</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sut.Should</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Throw</a:t>
            </a:r>
            <a:r>
              <a:rPr lang="es-ES" sz="1600" dirty="0">
                <a:solidFill>
                  <a:srgbClr val="000000"/>
                </a:solidFill>
                <a:latin typeface="Cascadia Code" panose="00000509000000000000" pitchFamily="49" charset="0"/>
              </a:rPr>
              <a:t>&lt;</a:t>
            </a:r>
            <a:r>
              <a:rPr lang="es-ES" sz="1600" dirty="0" err="1">
                <a:solidFill>
                  <a:srgbClr val="2B91AF"/>
                </a:solidFill>
                <a:latin typeface="Cascadia Code" panose="00000509000000000000" pitchFamily="49" charset="0"/>
              </a:rPr>
              <a:t>ArgumentException</a:t>
            </a:r>
            <a:r>
              <a:rPr lang="es-ES" sz="1600" dirty="0">
                <a:solidFill>
                  <a:srgbClr val="000000"/>
                </a:solidFill>
                <a:latin typeface="Cascadia Code" panose="00000509000000000000" pitchFamily="49" charset="0"/>
              </a:rPr>
              <a:t>&gt;().</a:t>
            </a:r>
            <a:r>
              <a:rPr lang="es-ES" sz="1600" dirty="0" err="1">
                <a:solidFill>
                  <a:srgbClr val="000000"/>
                </a:solidFill>
                <a:latin typeface="Cascadia Code" panose="00000509000000000000" pitchFamily="49" charset="0"/>
              </a:rPr>
              <a:t>WithMessage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CoreStrings</a:t>
            </a:r>
            <a:r>
              <a:rPr lang="es-ES" sz="1600" dirty="0" err="1">
                <a:solidFill>
                  <a:srgbClr val="000000"/>
                </a:solidFill>
                <a:latin typeface="Cascadia Code" panose="00000509000000000000" pitchFamily="49" charset="0"/>
              </a:rPr>
              <a:t>.InvalidLongitude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pic>
        <p:nvPicPr>
          <p:cNvPr id="7" name="Picture 6">
            <a:extLst>
              <a:ext uri="{FF2B5EF4-FFF2-40B4-BE49-F238E27FC236}">
                <a16:creationId xmlns:a16="http://schemas.microsoft.com/office/drawing/2014/main" id="{78241663-C813-40A1-87A6-3733F0F4140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137319044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56FA290-77A5-4620-8F20-D20E37970B60}"/>
              </a:ext>
            </a:extLst>
          </p:cNvPr>
          <p:cNvSpPr/>
          <p:nvPr/>
        </p:nvSpPr>
        <p:spPr>
          <a:xfrm>
            <a:off x="581192" y="2330263"/>
            <a:ext cx="11282257" cy="4154984"/>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endParaRPr lang="es-ES" sz="1200" dirty="0">
              <a:solidFill>
                <a:srgbClr val="000000"/>
              </a:solidFill>
              <a:latin typeface="Cascadia Code" panose="00000509000000000000" pitchFamily="49" charset="0"/>
            </a:endParaRP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 Status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19664852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05BD4E6-7CED-476A-B7EA-EB8921ECAD3B}"/>
              </a:ext>
            </a:extLst>
          </p:cNvPr>
          <p:cNvSpPr/>
          <p:nvPr/>
        </p:nvSpPr>
        <p:spPr>
          <a:xfrm>
            <a:off x="581192" y="2480861"/>
            <a:ext cx="9239702"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OrderId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BeEquivalentTo</a:t>
            </a:r>
            <a:r>
              <a:rPr lang="en-US" dirty="0">
                <a:solidFill>
                  <a:srgbClr val="000000"/>
                </a:solidFill>
                <a:latin typeface="Cascadia Code" panose="00000509000000000000" pitchFamily="49" charset="0"/>
              </a:rPr>
              <a:t>(</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276745733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80CEC5C-579F-40F7-BF5A-5380E7E3CE43}"/>
              </a:ext>
            </a:extLst>
          </p:cNvPr>
          <p:cNvSpPr/>
          <p:nvPr/>
        </p:nvSpPr>
        <p:spPr>
          <a:xfrm>
            <a:off x="581192" y="2199635"/>
            <a:ext cx="11119262" cy="4339650"/>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internal</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OrderStatus</a:t>
            </a:r>
            <a:r>
              <a:rPr lang="es-ES" sz="1200" dirty="0">
                <a:solidFill>
                  <a:srgbClr val="000000"/>
                </a:solidFill>
                <a:latin typeface="Cascadia Code" panose="00000509000000000000" pitchFamily="49" charset="0"/>
              </a:rPr>
              <a:t> status;</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err="1">
                <a:solidFill>
                  <a:srgbClr val="0000FF"/>
                </a:solidFill>
                <a:latin typeface="Cascadia Code" panose="00000509000000000000" pitchFamily="49" charset="0"/>
              </a:rPr>
              <a:t>readonly</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 </a:t>
            </a:r>
            <a:r>
              <a:rPr lang="en-US" sz="1200" dirty="0">
                <a:solidFill>
                  <a:srgbClr val="0000FF"/>
                </a:solidFill>
                <a:latin typeface="Cascadia Code" panose="00000509000000000000" pitchFamily="49" charset="0"/>
              </a:rPr>
              <a:t>new</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IReadOnlyCollection</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=&gt; events;</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events.Add</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OrderCancelled</a:t>
            </a:r>
            <a:r>
              <a:rPr lang="es-ES" sz="1200" dirty="0" err="1">
                <a:solidFill>
                  <a:srgbClr val="000000"/>
                </a:solidFill>
                <a:latin typeface="Cascadia Code" panose="00000509000000000000" pitchFamily="49" charset="0"/>
              </a:rPr>
              <a:t>.Create</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23693497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t>OBJECT </a:t>
            </a:r>
            <a:r>
              <a:rPr lang="es-ES" dirty="0" err="1"/>
              <a:t>Types</a:t>
            </a:r>
            <a:endParaRPr lang="es-ES" dirty="0"/>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lstStyle/>
          <a:p>
            <a:r>
              <a:rPr lang="es-ES" b="1"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b="1" dirty="0" err="1">
                <a:latin typeface="Cascadia Code" panose="00000509000000000000" pitchFamily="49" charset="0"/>
              </a:rPr>
              <a:t>hold</a:t>
            </a:r>
            <a:r>
              <a:rPr lang="es-ES" b="1" dirty="0">
                <a:latin typeface="Cascadia Code" panose="00000509000000000000" pitchFamily="49" charset="0"/>
              </a:rPr>
              <a:t> data </a:t>
            </a:r>
            <a:r>
              <a:rPr lang="es-ES" dirty="0">
                <a:latin typeface="Cascadia Code" panose="00000509000000000000" pitchFamily="49" charset="0"/>
              </a:rPr>
              <a:t>and </a:t>
            </a:r>
            <a:r>
              <a:rPr lang="es-ES" b="1" dirty="0" err="1">
                <a:latin typeface="Cascadia Code" panose="00000509000000000000" pitchFamily="49" charset="0"/>
              </a:rPr>
              <a:t>expose</a:t>
            </a:r>
            <a:r>
              <a:rPr lang="es-ES" b="1" dirty="0">
                <a:latin typeface="Cascadia Code" panose="00000509000000000000" pitchFamily="49" charset="0"/>
              </a:rPr>
              <a:t> </a:t>
            </a:r>
            <a:r>
              <a:rPr lang="es-ES" b="1" dirty="0" err="1">
                <a:latin typeface="Cascadia Code" panose="00000509000000000000" pitchFamily="49" charset="0"/>
              </a:rPr>
              <a:t>methods</a:t>
            </a:r>
            <a:r>
              <a:rPr lang="es-ES" b="1"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manipuate</a:t>
            </a:r>
            <a:r>
              <a:rPr lang="es-ES" dirty="0">
                <a:latin typeface="Cascadia Code" panose="00000509000000000000" pitchFamily="49" charset="0"/>
              </a:rPr>
              <a:t> </a:t>
            </a:r>
            <a:r>
              <a:rPr lang="es-ES" dirty="0" err="1">
                <a:latin typeface="Cascadia Code" panose="00000509000000000000" pitchFamily="49" charset="0"/>
              </a:rPr>
              <a:t>it</a:t>
            </a:r>
            <a:r>
              <a:rPr lang="es-ES" dirty="0">
                <a:latin typeface="Cascadia Code" panose="00000509000000000000" pitchFamily="49" charset="0"/>
              </a:rPr>
              <a:t>.</a:t>
            </a:r>
          </a:p>
          <a:p>
            <a:pPr lvl="1"/>
            <a:r>
              <a:rPr lang="es-ES" b="1" dirty="0" err="1">
                <a:latin typeface="Cascadia Code" panose="00000509000000000000" pitchFamily="49" charset="0"/>
              </a:rPr>
              <a:t>Entities</a:t>
            </a:r>
            <a:r>
              <a:rPr lang="es-ES" dirty="0">
                <a:latin typeface="Cascadia Code" panose="00000509000000000000" pitchFamily="49" charset="0"/>
              </a:rPr>
              <a:t> (Mutable </a:t>
            </a:r>
            <a:r>
              <a:rPr lang="es-ES" dirty="0" err="1">
                <a:latin typeface="Cascadia Code" panose="00000509000000000000" pitchFamily="49" charset="0"/>
              </a:rPr>
              <a:t>objects</a:t>
            </a:r>
            <a:r>
              <a:rPr lang="es-ES" dirty="0">
                <a:latin typeface="Cascadia Code" panose="00000509000000000000" pitchFamily="49" charset="0"/>
              </a:rPr>
              <a:t> - </a:t>
            </a:r>
            <a:r>
              <a:rPr lang="es-ES" dirty="0" err="1">
                <a:latin typeface="Cascadia Code" panose="00000509000000000000" pitchFamily="49" charset="0"/>
              </a:rPr>
              <a:t>Identifier</a:t>
            </a:r>
            <a:r>
              <a:rPr lang="es-ES" dirty="0">
                <a:latin typeface="Cascadia Code" panose="00000509000000000000" pitchFamily="49" charset="0"/>
              </a:rPr>
              <a:t> </a:t>
            </a:r>
            <a:r>
              <a:rPr lang="es-ES" dirty="0" err="1">
                <a:latin typeface="Cascadia Code" panose="00000509000000000000" pitchFamily="49" charset="0"/>
              </a:rPr>
              <a:t>equality</a:t>
            </a:r>
            <a:r>
              <a:rPr lang="es-ES" dirty="0">
                <a:latin typeface="Cascadia Code" panose="00000509000000000000" pitchFamily="49" charset="0"/>
              </a:rPr>
              <a:t>)</a:t>
            </a:r>
          </a:p>
          <a:p>
            <a:pPr lvl="1"/>
            <a:r>
              <a:rPr lang="es-ES" b="1" dirty="0" err="1">
                <a:latin typeface="Cascadia Code" panose="00000509000000000000" pitchFamily="49" charset="0"/>
              </a:rPr>
              <a:t>Value</a:t>
            </a:r>
            <a:r>
              <a:rPr lang="es-ES" b="1" dirty="0">
                <a:latin typeface="Cascadia Code" panose="00000509000000000000" pitchFamily="49" charset="0"/>
              </a:rPr>
              <a:t> </a:t>
            </a:r>
            <a:r>
              <a:rPr lang="es-ES" b="1" dirty="0" err="1">
                <a:latin typeface="Cascadia Code" panose="00000509000000000000" pitchFamily="49" charset="0"/>
              </a:rPr>
              <a:t>Objects</a:t>
            </a:r>
            <a:r>
              <a:rPr lang="es-ES" b="1" dirty="0">
                <a:latin typeface="Cascadia Code" panose="00000509000000000000" pitchFamily="49" charset="0"/>
              </a:rPr>
              <a:t> </a:t>
            </a:r>
            <a:r>
              <a:rPr lang="es-ES" dirty="0">
                <a:latin typeface="Cascadia Code" panose="00000509000000000000" pitchFamily="49" charset="0"/>
              </a:rPr>
              <a:t>(Inmutable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dirty="0" err="1">
                <a:latin typeface="Cascadia Code" panose="00000509000000000000" pitchFamily="49" charset="0"/>
              </a:rPr>
              <a:t>wraps</a:t>
            </a:r>
            <a:r>
              <a:rPr lang="es-ES" dirty="0">
                <a:latin typeface="Cascadia Code" panose="00000509000000000000" pitchFamily="49" charset="0"/>
              </a:rPr>
              <a:t> </a:t>
            </a:r>
            <a:r>
              <a:rPr lang="es-ES" dirty="0" err="1">
                <a:latin typeface="Cascadia Code" panose="00000509000000000000" pitchFamily="49" charset="0"/>
              </a:rPr>
              <a:t>primitives</a:t>
            </a:r>
            <a:r>
              <a:rPr lang="es-ES" dirty="0">
                <a:latin typeface="Cascadia Code" panose="00000509000000000000" pitchFamily="49" charset="0"/>
              </a:rPr>
              <a:t> – </a:t>
            </a:r>
            <a:r>
              <a:rPr lang="es-ES" dirty="0" err="1">
                <a:latin typeface="Cascadia Code" panose="00000509000000000000" pitchFamily="49" charset="0"/>
              </a:rPr>
              <a:t>Values</a:t>
            </a:r>
            <a:r>
              <a:rPr lang="es-ES" dirty="0">
                <a:latin typeface="Cascadia Code" panose="00000509000000000000" pitchFamily="49" charset="0"/>
              </a:rPr>
              <a:t> </a:t>
            </a:r>
            <a:r>
              <a:rPr lang="es-ES" dirty="0" err="1">
                <a:latin typeface="Cascadia Code" panose="00000509000000000000" pitchFamily="49" charset="0"/>
              </a:rPr>
              <a:t>equlity</a:t>
            </a:r>
            <a:r>
              <a:rPr lang="es-ES" dirty="0">
                <a:latin typeface="Cascadia Code" panose="00000509000000000000" pitchFamily="49" charset="0"/>
              </a:rPr>
              <a:t>)</a:t>
            </a:r>
          </a:p>
          <a:p>
            <a:r>
              <a:rPr lang="es-ES" b="1" dirty="0">
                <a:latin typeface="Cascadia Code" panose="00000509000000000000" pitchFamily="49" charset="0"/>
              </a:rPr>
              <a:t>Services</a:t>
            </a:r>
            <a:r>
              <a:rPr lang="es-ES" dirty="0">
                <a:latin typeface="Cascadia Code" panose="00000509000000000000" pitchFamily="49" charset="0"/>
              </a:rPr>
              <a:t> </a:t>
            </a:r>
            <a:r>
              <a:rPr lang="es-ES" dirty="0" err="1">
                <a:latin typeface="Cascadia Code" panose="00000509000000000000" pitchFamily="49" charset="0"/>
              </a:rPr>
              <a:t>perform</a:t>
            </a:r>
            <a:r>
              <a:rPr lang="es-ES" dirty="0">
                <a:latin typeface="Cascadia Code" panose="00000509000000000000" pitchFamily="49" charset="0"/>
              </a:rPr>
              <a:t> </a:t>
            </a:r>
            <a:r>
              <a:rPr lang="es-ES" dirty="0" err="1">
                <a:latin typeface="Cascadia Code" panose="00000509000000000000" pitchFamily="49" charset="0"/>
              </a:rPr>
              <a:t>task</a:t>
            </a:r>
            <a:r>
              <a:rPr lang="es-ES" dirty="0">
                <a:latin typeface="Cascadia Code" panose="00000509000000000000" pitchFamily="49" charset="0"/>
              </a:rPr>
              <a:t> and </a:t>
            </a:r>
            <a:r>
              <a:rPr lang="es-ES" dirty="0" err="1">
                <a:latin typeface="Cascadia Code" panose="00000509000000000000" pitchFamily="49" charset="0"/>
              </a:rPr>
              <a:t>retrieve</a:t>
            </a:r>
            <a:r>
              <a:rPr lang="es-ES" dirty="0">
                <a:latin typeface="Cascadia Code" panose="00000509000000000000" pitchFamily="49" charset="0"/>
              </a:rPr>
              <a:t> data.</a:t>
            </a:r>
          </a:p>
          <a:p>
            <a:pPr lvl="1"/>
            <a:r>
              <a:rPr lang="es-ES" dirty="0">
                <a:latin typeface="Cascadia Code" panose="00000509000000000000" pitchFamily="49" charset="0"/>
              </a:rPr>
              <a:t>Used </a:t>
            </a:r>
            <a:r>
              <a:rPr lang="es-ES" dirty="0" err="1">
                <a:latin typeface="Cascadia Code" panose="00000509000000000000" pitchFamily="49" charset="0"/>
              </a:rPr>
              <a:t>entities</a:t>
            </a:r>
            <a:r>
              <a:rPr lang="es-ES" dirty="0">
                <a:latin typeface="Cascadia Code" panose="00000509000000000000" pitchFamily="49" charset="0"/>
              </a:rPr>
              <a:t> and </a:t>
            </a:r>
            <a:r>
              <a:rPr lang="es-ES" dirty="0" err="1">
                <a:latin typeface="Cascadia Code" panose="00000509000000000000" pitchFamily="49" charset="0"/>
              </a:rPr>
              <a:t>value</a:t>
            </a:r>
            <a:r>
              <a:rPr lang="es-ES" dirty="0">
                <a:latin typeface="Cascadia Code" panose="00000509000000000000" pitchFamily="49" charset="0"/>
              </a:rPr>
              <a:t>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complete </a:t>
            </a:r>
            <a:r>
              <a:rPr lang="es-ES" dirty="0" err="1">
                <a:latin typeface="Cascadia Code" panose="00000509000000000000" pitchFamily="49" charset="0"/>
              </a:rPr>
              <a:t>their</a:t>
            </a:r>
            <a:r>
              <a:rPr lang="es-ES" dirty="0">
                <a:latin typeface="Cascadia Code" panose="00000509000000000000" pitchFamily="49" charset="0"/>
              </a:rPr>
              <a:t> </a:t>
            </a:r>
            <a:r>
              <a:rPr lang="es-ES" dirty="0" err="1">
                <a:latin typeface="Cascadia Code" panose="00000509000000000000" pitchFamily="49" charset="0"/>
              </a:rPr>
              <a:t>tasks</a:t>
            </a:r>
            <a:r>
              <a:rPr lang="es-ES" dirty="0">
                <a:latin typeface="Cascadia Code" panose="00000509000000000000" pitchFamily="49" charset="0"/>
              </a:rPr>
              <a:t>.</a:t>
            </a:r>
          </a:p>
        </p:txBody>
      </p:sp>
    </p:spTree>
    <p:extLst>
      <p:ext uri="{BB962C8B-B14F-4D97-AF65-F5344CB8AC3E}">
        <p14:creationId xmlns:p14="http://schemas.microsoft.com/office/powerpoint/2010/main" val="1628511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35513E7-4BCD-42AA-A940-A6A7939A11E7}"/>
              </a:ext>
            </a:extLst>
          </p:cNvPr>
          <p:cNvSpPr/>
          <p:nvPr/>
        </p:nvSpPr>
        <p:spPr>
          <a:xfrm>
            <a:off x="581192" y="2484865"/>
            <a:ext cx="10287990"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HaveCount</a:t>
            </a:r>
            <a:r>
              <a:rPr lang="en-US" dirty="0">
                <a:solidFill>
                  <a:srgbClr val="000000"/>
                </a:solidFill>
                <a:latin typeface="Cascadia Code" panose="00000509000000000000" pitchFamily="49" charset="0"/>
              </a:rPr>
              <a:t>(2);</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(0).Should().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OrderOpened</a:t>
            </a:r>
            <a:r>
              <a:rPr lang="en-US" dirty="0">
                <a:solidFill>
                  <a:srgbClr val="000000"/>
                </a:solidFill>
                <a:latin typeface="Cascadia Code" panose="00000509000000000000" pitchFamily="49" charset="0"/>
              </a:rPr>
              <a:t>&gt;();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(1).Should().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OrderCancelled</a:t>
            </a:r>
            <a:r>
              <a:rPr lang="en-US" dirty="0">
                <a:solidFill>
                  <a:srgbClr val="000000"/>
                </a:solidFill>
                <a:latin typeface="Cascadia Code" panose="00000509000000000000" pitchFamily="49" charset="0"/>
              </a:rPr>
              <a:t>&gt;();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4" name="Picture 3">
            <a:extLst>
              <a:ext uri="{FF2B5EF4-FFF2-40B4-BE49-F238E27FC236}">
                <a16:creationId xmlns:a16="http://schemas.microsoft.com/office/drawing/2014/main" id="{DC3F4C9E-69FC-4CC4-86AB-652C42A1738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7173910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r="6743" b="2"/>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latin typeface="Cascadia Code" panose="00000509000000000000" pitchFamily="49" charset="0"/>
              </a:rPr>
              <a:t>Using Entities &amp; value objects</a:t>
            </a:r>
            <a:br>
              <a:rPr lang="es-ES" dirty="0">
                <a:solidFill>
                  <a:srgbClr val="FFFFFF"/>
                </a:solidFill>
                <a:latin typeface="Cascadia Code" panose="00000509000000000000" pitchFamily="49" charset="0"/>
              </a:rPr>
            </a:br>
            <a:endParaRPr lang="es-ES" dirty="0">
              <a:solidFill>
                <a:srgbClr val="FFFFFF"/>
              </a:solidFill>
              <a:latin typeface="Cascadia Code" panose="00000509000000000000" pitchFamily="49" charset="0"/>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85904465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86ECD6B6-FD0B-42CD-BDF8-6CADDBDAFD59}"/>
              </a:ext>
            </a:extLst>
          </p:cNvPr>
          <p:cNvSpPr/>
          <p:nvPr/>
        </p:nvSpPr>
        <p:spPr>
          <a:xfrm>
            <a:off x="581192" y="2136338"/>
            <a:ext cx="10504342" cy="3539430"/>
          </a:xfrm>
          <a:prstGeom prst="rect">
            <a:avLst/>
          </a:prstGeom>
        </p:spPr>
        <p:txBody>
          <a:bodyPr wrap="square">
            <a:spAutoFit/>
          </a:bodyPr>
          <a:lstStyle/>
          <a:p>
            <a:r>
              <a:rPr lang="en-US" sz="2800" dirty="0">
                <a:solidFill>
                  <a:srgbClr val="000000"/>
                </a:solidFill>
                <a:latin typeface="Cascadia Code" panose="00000509000000000000" pitchFamily="49" charset="0"/>
              </a:rPr>
              <a:t>[scope] [</a:t>
            </a:r>
            <a:r>
              <a:rPr lang="en-US" sz="2800" dirty="0">
                <a:solidFill>
                  <a:srgbClr val="0000FF"/>
                </a:solidFill>
                <a:latin typeface="Cascadia Code" panose="00000509000000000000" pitchFamily="49" charset="0"/>
              </a:rPr>
              <a:t>return</a:t>
            </a:r>
            <a:r>
              <a:rPr lang="en-US" sz="2800" dirty="0">
                <a:solidFill>
                  <a:srgbClr val="000000"/>
                </a:solidFill>
                <a:latin typeface="Cascadia Code" panose="00000509000000000000" pitchFamily="49" charset="0"/>
              </a:rPr>
              <a:t>-type] </a:t>
            </a:r>
            <a:r>
              <a:rPr lang="en-US" sz="2800" dirty="0" err="1">
                <a:solidFill>
                  <a:srgbClr val="2B91AF"/>
                </a:solidFill>
                <a:latin typeface="Cascadia Code" panose="00000509000000000000" pitchFamily="49" charset="0"/>
              </a:rPr>
              <a:t>methodName</a:t>
            </a:r>
            <a:r>
              <a:rPr lang="en-US" sz="2800" dirty="0">
                <a:solidFill>
                  <a:srgbClr val="000000"/>
                </a:solidFill>
                <a:latin typeface="Cascadia Code" panose="00000509000000000000" pitchFamily="49" charset="0"/>
              </a:rPr>
              <a:t>(Type name,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pre-condition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failure</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scenarios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happy</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path</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post-condition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return</a:t>
            </a:r>
            <a:r>
              <a:rPr lang="es-ES" sz="2800" dirty="0">
                <a:solidFill>
                  <a:srgbClr val="0000FF"/>
                </a:solidFill>
                <a:latin typeface="Cascadia Code" panose="00000509000000000000" pitchFamily="49" charset="0"/>
              </a:rPr>
              <a:t> </a:t>
            </a:r>
            <a:r>
              <a:rPr lang="es-ES" sz="2800" dirty="0" err="1">
                <a:solidFill>
                  <a:srgbClr val="0000FF"/>
                </a:solidFill>
                <a:latin typeface="Cascadia Code" panose="00000509000000000000" pitchFamily="49" charset="0"/>
              </a:rPr>
              <a:t>void</a:t>
            </a:r>
            <a:r>
              <a:rPr lang="es-ES" sz="2800" dirty="0" err="1">
                <a:solidFill>
                  <a:srgbClr val="000000"/>
                </a:solidFill>
                <a:latin typeface="Cascadia Code" panose="00000509000000000000" pitchFamily="49" charset="0"/>
              </a:rPr>
              <a:t>|specific-</a:t>
            </a:r>
            <a:r>
              <a:rPr lang="es-ES" sz="2800" dirty="0" err="1">
                <a:solidFill>
                  <a:srgbClr val="0000FF"/>
                </a:solidFill>
                <a:latin typeface="Cascadia Code" panose="00000509000000000000" pitchFamily="49" charset="0"/>
              </a:rPr>
              <a:t>return</a:t>
            </a:r>
            <a:r>
              <a:rPr lang="es-ES" sz="2800" dirty="0" err="1">
                <a:solidFill>
                  <a:srgbClr val="000000"/>
                </a:solidFill>
                <a:latin typeface="Cascadia Code" panose="00000509000000000000" pitchFamily="49" charset="0"/>
              </a:rPr>
              <a:t>-type</a:t>
            </a:r>
            <a:r>
              <a:rPr lang="es-ES" sz="2800" dirty="0">
                <a:solidFill>
                  <a:srgbClr val="000000"/>
                </a:solidFill>
                <a:latin typeface="Cascadia Code" panose="00000509000000000000" pitchFamily="49" charset="0"/>
              </a:rPr>
              <a:t>]</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4641465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(PRE-CONDITION CHECKS)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CD492C4-CF00-43DB-98D7-03DE3BD8C3BF}"/>
              </a:ext>
            </a:extLst>
          </p:cNvPr>
          <p:cNvSpPr/>
          <p:nvPr/>
        </p:nvSpPr>
        <p:spPr>
          <a:xfrm>
            <a:off x="581192" y="2720356"/>
            <a:ext cx="9852989" cy="1815882"/>
          </a:xfrm>
          <a:prstGeom prst="rect">
            <a:avLst/>
          </a:prstGeom>
        </p:spPr>
        <p:txBody>
          <a:bodyPr wrap="square">
            <a:spAutoFit/>
          </a:bodyPr>
          <a:lstStyle/>
          <a:p>
            <a:r>
              <a:rPr lang="en-US" sz="2800" dirty="0">
                <a:solidFill>
                  <a:srgbClr val="0000FF"/>
                </a:solidFill>
                <a:latin typeface="Cascadia Code" panose="00000509000000000000" pitchFamily="49" charset="0"/>
              </a:rPr>
              <a:t>if</a:t>
            </a:r>
            <a:r>
              <a:rPr lang="en-US" sz="2800" dirty="0">
                <a:solidFill>
                  <a:srgbClr val="000000"/>
                </a:solidFill>
                <a:latin typeface="Cascadia Code" panose="00000509000000000000" pitchFamily="49" charset="0"/>
              </a:rPr>
              <a:t> ([</a:t>
            </a:r>
            <a:r>
              <a:rPr lang="en-US" sz="2800" dirty="0">
                <a:solidFill>
                  <a:srgbClr val="008000"/>
                </a:solidFill>
                <a:latin typeface="Cascadia Code" panose="00000509000000000000" pitchFamily="49" charset="0"/>
              </a:rPr>
              <a:t>/* some pre-condition wasn't met */</a:t>
            </a:r>
            <a:r>
              <a:rPr lang="en-US" sz="2800" dirty="0">
                <a:solidFill>
                  <a:srgbClr val="000000"/>
                </a:solidFill>
                <a:latin typeface="Cascadia Code" panose="00000509000000000000" pitchFamily="49" charset="0"/>
              </a:rPr>
              <a:t>)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throw</a:t>
            </a:r>
            <a:r>
              <a:rPr lang="es-ES" sz="2800" dirty="0">
                <a:solidFill>
                  <a:srgbClr val="0000FF"/>
                </a:solidFill>
                <a:latin typeface="Cascadia Code" panose="00000509000000000000" pitchFamily="49" charset="0"/>
              </a:rPr>
              <a:t> new </a:t>
            </a:r>
            <a:r>
              <a:rPr lang="es-ES" sz="2800" dirty="0" err="1">
                <a:solidFill>
                  <a:srgbClr val="2B91AF"/>
                </a:solidFill>
                <a:latin typeface="Cascadia Code" panose="00000509000000000000" pitchFamily="49" charset="0"/>
              </a:rPr>
              <a:t>ArgumentException</a:t>
            </a:r>
            <a:r>
              <a:rPr lang="es-ES" sz="2800" dirty="0">
                <a:solidFill>
                  <a:srgbClr val="000000"/>
                </a:solidFill>
                <a:latin typeface="Cascadia Code" panose="00000509000000000000" pitchFamily="49" charset="0"/>
              </a:rPr>
              <a:t>(...); </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6647386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(failure scenarios)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874661"/>
            <a:ext cx="11029616" cy="2800767"/>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is</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7097337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8F00D74-265E-4A4E-914F-69A3ACB49FBC}"/>
              </a:ext>
            </a:extLst>
          </p:cNvPr>
          <p:cNvSpPr/>
          <p:nvPr/>
        </p:nvSpPr>
        <p:spPr>
          <a:xfrm>
            <a:off x="581192" y="1890876"/>
            <a:ext cx="9414578"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pPr marL="1028700" marR="0">
              <a:spcBef>
                <a:spcPts val="0"/>
              </a:spcBef>
              <a:spcAft>
                <a:spcPts val="0"/>
              </a:spcAft>
            </a:pP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pPr marL="1028700" marR="0">
              <a:spcBef>
                <a:spcPts val="0"/>
              </a:spcBef>
              <a:spcAft>
                <a:spcPts val="0"/>
              </a:spcAft>
            </a:pPr>
            <a:r>
              <a:rPr lang="es-ES" sz="1600" dirty="0">
                <a:solidFill>
                  <a:srgbClr val="000000"/>
                </a:solidFill>
                <a:latin typeface="Cascadia Code" panose="00000509000000000000" pitchFamily="49" charset="0"/>
              </a:rPr>
              <a:t>}</a:t>
            </a:r>
          </a:p>
          <a:p>
            <a:pPr marL="1028700" marR="0">
              <a:spcBef>
                <a:spcPts val="0"/>
              </a:spcBef>
              <a:spcAft>
                <a:spcPts val="0"/>
              </a:spcAft>
            </a:pP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5390394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 screen with text&#10;&#10;Description automatically generated">
            <a:extLst>
              <a:ext uri="{FF2B5EF4-FFF2-40B4-BE49-F238E27FC236}">
                <a16:creationId xmlns:a16="http://schemas.microsoft.com/office/drawing/2014/main" id="{DB6EAAFB-E655-49A1-BA17-B74A7136E295}"/>
              </a:ext>
            </a:extLst>
          </p:cNvPr>
          <p:cNvPicPr>
            <a:picLocks noChangeAspect="1"/>
          </p:cNvPicPr>
          <p:nvPr/>
        </p:nvPicPr>
        <p:blipFill rotWithShape="1">
          <a:blip r:embed="rId2">
            <a:extLst>
              <a:ext uri="{28A0092B-C50C-407E-A947-70E740481C1C}">
                <a14:useLocalDpi xmlns:a14="http://schemas.microsoft.com/office/drawing/2010/main" val="0"/>
              </a:ext>
            </a:extLst>
          </a:blip>
          <a:srcRect t="28797"/>
          <a:stretch/>
        </p:blipFill>
        <p:spPr>
          <a:xfrm>
            <a:off x="20" y="10"/>
            <a:ext cx="12191980" cy="6857990"/>
          </a:xfrm>
          <a:prstGeom prst="rect">
            <a:avLst/>
          </a:prstGeom>
        </p:spPr>
      </p:pic>
    </p:spTree>
    <p:extLst>
      <p:ext uri="{BB962C8B-B14F-4D97-AF65-F5344CB8AC3E}">
        <p14:creationId xmlns:p14="http://schemas.microsoft.com/office/powerpoint/2010/main" val="5084526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 (GUARD CLAUSES)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498880"/>
            <a:ext cx="11610808" cy="206210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&gt;(user</a:t>
            </a:r>
            <a:r>
              <a:rPr lang="en-US" sz="1600" dirty="0">
                <a:solidFill>
                  <a:srgbClr val="0000FF"/>
                </a:solidFill>
                <a:latin typeface="Cascadia Code" panose="00000509000000000000" pitchFamily="49" charset="0"/>
              </a:rPr>
              <a:t>, </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667392708"/>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Catch Root errors messages</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A5283EE0-F4C1-417F-A901-D690494EEB22}"/>
              </a:ext>
            </a:extLst>
          </p:cNvPr>
          <p:cNvSpPr/>
          <p:nvPr/>
        </p:nvSpPr>
        <p:spPr>
          <a:xfrm>
            <a:off x="581191" y="2518228"/>
            <a:ext cx="10767389" cy="3693319"/>
          </a:xfrm>
          <a:prstGeom prst="rect">
            <a:avLst/>
          </a:prstGeom>
        </p:spPr>
        <p:txBody>
          <a:bodyPr wrap="square">
            <a:spAutoFit/>
          </a:bodyPr>
          <a:lstStyle/>
          <a:p>
            <a:r>
              <a:rPr lang="es-ES" dirty="0" err="1">
                <a:solidFill>
                  <a:srgbClr val="000000"/>
                </a:solidFill>
                <a:latin typeface="Cascadia Code" panose="00000509000000000000" pitchFamily="49" charset="0"/>
              </a:rPr>
              <a:t>AddProblemDetails</a:t>
            </a:r>
            <a:r>
              <a:rPr lang="es-ES" dirty="0">
                <a:solidFill>
                  <a:srgbClr val="000000"/>
                </a:solidFill>
                <a:latin typeface="Cascadia Code" panose="00000509000000000000" pitchFamily="49" charset="0"/>
              </a:rPr>
              <a:t>(configure =&gt;</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configure.IncludeExceptionDetails</a:t>
            </a:r>
            <a:r>
              <a:rPr lang="es-ES" dirty="0">
                <a:solidFill>
                  <a:srgbClr val="000000"/>
                </a:solidFill>
                <a:latin typeface="Cascadia Code" panose="00000509000000000000" pitchFamily="49" charset="0"/>
              </a:rPr>
              <a:t> = _ =&gt; </a:t>
            </a:r>
            <a:r>
              <a:rPr lang="es-ES" dirty="0" err="1">
                <a:solidFill>
                  <a:srgbClr val="000000"/>
                </a:solidFill>
                <a:latin typeface="Cascadia Code" panose="00000509000000000000" pitchFamily="49" charset="0"/>
              </a:rPr>
              <a:t>environment.IsDevelopment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configure.Map</a:t>
            </a:r>
            <a:r>
              <a:rPr lang="es-ES" dirty="0">
                <a:solidFill>
                  <a:srgbClr val="000000"/>
                </a:solidFill>
                <a:latin typeface="Cascadia Code" panose="00000509000000000000" pitchFamily="49" charset="0"/>
              </a:rPr>
              <a:t>&lt;</a:t>
            </a:r>
            <a:r>
              <a:rPr lang="es-ES" dirty="0" err="1">
                <a:solidFill>
                  <a:srgbClr val="2B91AF"/>
                </a:solidFill>
                <a:latin typeface="Cascadia Code" panose="00000509000000000000" pitchFamily="49" charset="0"/>
              </a:rPr>
              <a:t>KeyNotFoundException</a:t>
            </a:r>
            <a:r>
              <a:rPr lang="es-ES" dirty="0">
                <a:solidFill>
                  <a:srgbClr val="000000"/>
                </a:solidFill>
                <a:latin typeface="Cascadia Code" panose="00000509000000000000" pitchFamily="49" charset="0"/>
              </a:rPr>
              <a:t>&gt;(</a:t>
            </a:r>
            <a:r>
              <a:rPr lang="es-ES" dirty="0" err="1">
                <a:solidFill>
                  <a:srgbClr val="000000"/>
                </a:solidFill>
                <a:latin typeface="Cascadia Code" panose="00000509000000000000" pitchFamily="49" charset="0"/>
              </a:rPr>
              <a:t>exception</a:t>
            </a:r>
            <a:r>
              <a:rPr lang="es-ES" dirty="0">
                <a:solidFill>
                  <a:srgbClr val="000000"/>
                </a:solidFill>
                <a:latin typeface="Cascadia Code" panose="00000509000000000000" pitchFamily="49" charset="0"/>
              </a:rPr>
              <a:t> =&gt;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ProblemDetails</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Status = StatusCodes.Status404NotFound,</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Type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Constants.HttpStatuses.NotFound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Detail</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exception.Message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92390815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5DACCA95-37E7-461A-A4C1-E8F470FE4D7D}"/>
              </a:ext>
            </a:extLst>
          </p:cNvPr>
          <p:cNvSpPr/>
          <p:nvPr/>
        </p:nvSpPr>
        <p:spPr>
          <a:xfrm>
            <a:off x="581192" y="2684631"/>
            <a:ext cx="1169513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Exception</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base</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static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ProductWith</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return 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$"Could not find a product with ID (</a:t>
            </a:r>
            <a:r>
              <a:rPr lang="en-US" dirty="0">
                <a:solidFill>
                  <a:srgbClr val="000000"/>
                </a:solidFill>
                <a:latin typeface="Cascadia Code" panose="00000509000000000000" pitchFamily="49" charset="0"/>
              </a:rPr>
              <a:t>{id}</a:t>
            </a:r>
            <a:r>
              <a:rPr lang="en-US" dirty="0">
                <a:solidFill>
                  <a:srgbClr val="A31515"/>
                </a:solidFill>
                <a:latin typeface="Cascadia Code" panose="00000509000000000000" pitchFamily="49" charset="0"/>
              </a:rPr>
              <a: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958549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6426" r="7711"/>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rPr>
              <a:t>Creating</a:t>
            </a:r>
            <a:r>
              <a:rPr lang="es-ES" dirty="0">
                <a:solidFill>
                  <a:srgbClr val="FFFFFF"/>
                </a:solidFill>
              </a:rPr>
              <a:t> </a:t>
            </a:r>
            <a:r>
              <a:rPr lang="es-ES">
                <a:solidFill>
                  <a:srgbClr val="FFFFFF"/>
                </a:solidFill>
                <a:latin typeface="Cascadia Code" panose="00000509000000000000" pitchFamily="49" charset="0"/>
              </a:rPr>
              <a:t>Entities</a:t>
            </a:r>
            <a:r>
              <a:rPr lang="es-ES" dirty="0">
                <a:solidFill>
                  <a:srgbClr val="FFFFFF"/>
                </a:solidFill>
              </a:rPr>
              <a:t> &amp; </a:t>
            </a:r>
            <a:r>
              <a:rPr lang="es-ES">
                <a:solidFill>
                  <a:srgbClr val="FFFFFF"/>
                </a:solidFill>
              </a:rPr>
              <a:t>value</a:t>
            </a:r>
            <a:r>
              <a:rPr lang="es-ES" dirty="0">
                <a:solidFill>
                  <a:srgbClr val="FFFFFF"/>
                </a:solidFill>
              </a:rPr>
              <a:t> </a:t>
            </a:r>
            <a:r>
              <a:rPr lang="es-ES">
                <a:solidFill>
                  <a:srgbClr val="FFFFFF"/>
                </a:solidFill>
              </a:rPr>
              <a:t>objects</a:t>
            </a:r>
            <a:br>
              <a:rPr lang="es-ES" dirty="0">
                <a:solidFill>
                  <a:srgbClr val="FFFFFF"/>
                </a:solidFill>
              </a:rPr>
            </a:br>
            <a:endParaRPr lang="es-ES" dirty="0">
              <a:solidFill>
                <a:srgbClr val="FFFFFF"/>
              </a:solidFill>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latin typeface="Cascadia Code" panose="00000509000000000000" pitchFamily="49" charset="0"/>
              </a:rPr>
              <a:t>Luis Ruiz pavón</a:t>
            </a:r>
          </a:p>
        </p:txBody>
      </p:sp>
    </p:spTree>
    <p:extLst>
      <p:ext uri="{BB962C8B-B14F-4D97-AF65-F5344CB8AC3E}">
        <p14:creationId xmlns:p14="http://schemas.microsoft.com/office/powerpoint/2010/main" val="3012576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9AA54E5-9BC8-4D1E-B859-77C774138B93}"/>
              </a:ext>
            </a:extLst>
          </p:cNvPr>
          <p:cNvSpPr/>
          <p:nvPr/>
        </p:nvSpPr>
        <p:spPr>
          <a:xfrm>
            <a:off x="581191" y="2598375"/>
            <a:ext cx="9051323"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ProductService</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Product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GetBy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db.Products.Find</a:t>
            </a:r>
            <a:r>
              <a:rPr lang="es-ES" dirty="0">
                <a:solidFill>
                  <a:srgbClr val="000000"/>
                </a:solidFill>
                <a:latin typeface="Cascadia Code" panose="00000509000000000000" pitchFamily="49" charset="0"/>
              </a:rPr>
              <a:t>(id);</a:t>
            </a:r>
          </a:p>
          <a:p>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if</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is</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highlight>
                  <a:srgbClr val="FFFF00"/>
                </a:highlight>
                <a:latin typeface="Cascadia Code" panose="00000509000000000000" pitchFamily="49" charset="0"/>
              </a:rPr>
              <a:t>throw</a:t>
            </a:r>
            <a:r>
              <a:rPr lang="es-ES" dirty="0">
                <a:solidFill>
                  <a:srgbClr val="000000"/>
                </a:solidFill>
                <a:highlight>
                  <a:srgbClr val="FFFF00"/>
                </a:highlight>
                <a:latin typeface="Cascadia Code" panose="00000509000000000000" pitchFamily="49" charset="0"/>
              </a:rPr>
              <a:t> </a:t>
            </a:r>
            <a:r>
              <a:rPr lang="es-ES" dirty="0" err="1">
                <a:solidFill>
                  <a:srgbClr val="2B91AF"/>
                </a:solidFill>
                <a:highlight>
                  <a:srgbClr val="FFFF00"/>
                </a:highlight>
                <a:latin typeface="Cascadia Code" panose="00000509000000000000" pitchFamily="49" charset="0"/>
              </a:rPr>
              <a:t>CouldNotFind</a:t>
            </a:r>
            <a:r>
              <a:rPr lang="es-ES" dirty="0" err="1">
                <a:solidFill>
                  <a:srgbClr val="000000"/>
                </a:solidFill>
                <a:highlight>
                  <a:srgbClr val="FFFF00"/>
                </a:highlight>
                <a:latin typeface="Cascadia Code" panose="00000509000000000000" pitchFamily="49" charset="0"/>
              </a:rPr>
              <a:t>.ProductWith</a:t>
            </a:r>
            <a:r>
              <a:rPr lang="es-ES" dirty="0">
                <a:solidFill>
                  <a:srgbClr val="000000"/>
                </a:solidFill>
                <a:highlight>
                  <a:srgbClr val="FFFF00"/>
                </a:highlight>
                <a:latin typeface="Cascadia Code" panose="00000509000000000000" pitchFamily="49" charset="0"/>
              </a:rPr>
              <a:t>(id);</a:t>
            </a:r>
            <a:endParaRPr lang="es-ES" dirty="0">
              <a:highlight>
                <a:srgbClr val="FFFF00"/>
              </a:highlight>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59283227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multiple ways to instantiate them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C4795636-0E48-4314-A434-ED814B1899A3}"/>
              </a:ext>
            </a:extLst>
          </p:cNvPr>
          <p:cNvSpPr/>
          <p:nvPr/>
        </p:nvSpPr>
        <p:spPr>
          <a:xfrm>
            <a:off x="581192" y="2447212"/>
            <a:ext cx="11933129" cy="403187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Exception</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private</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message) : </a:t>
            </a:r>
            <a:r>
              <a:rPr lang="en-US" sz="1600" dirty="0">
                <a:solidFill>
                  <a:srgbClr val="0000FF"/>
                </a:solidFill>
                <a:latin typeface="Cascadia Code" panose="00000509000000000000" pitchFamily="49" charset="0"/>
              </a:rPr>
              <a:t>base</a:t>
            </a:r>
            <a:r>
              <a:rPr lang="en-US" sz="1600" dirty="0">
                <a:solidFill>
                  <a:srgbClr val="000000"/>
                </a:solidFill>
                <a:latin typeface="Cascadia Code" panose="00000509000000000000" pitchFamily="49" charset="0"/>
              </a:rPr>
              <a:t>(message)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DueToProductHasAMinimumQuantityRequiredTOrder</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DueToProductIsOnlyAvailableToPreRegistered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504327806"/>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Mutable objects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A5C0893-B70C-444A-9266-319EFCD68630}"/>
              </a:ext>
            </a:extLst>
          </p:cNvPr>
          <p:cNvSpPr/>
          <p:nvPr/>
        </p:nvSpPr>
        <p:spPr>
          <a:xfrm>
            <a:off x="581191" y="2549698"/>
            <a:ext cx="6496013" cy="2585323"/>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903649763"/>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a:t>
            </a:r>
            <a:r>
              <a:rPr lang="en-US" dirty="0" err="1">
                <a:latin typeface="Cascadia Code" panose="00000509000000000000" pitchFamily="49" charset="0"/>
              </a:rPr>
              <a:t>InMutable</a:t>
            </a:r>
            <a:r>
              <a:rPr lang="en-US" dirty="0">
                <a:latin typeface="Cascadia Code" panose="00000509000000000000" pitchFamily="49" charset="0"/>
              </a:rPr>
              <a:t> objects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3608406B-458B-4665-9173-D4EE183ED1C5}"/>
              </a:ext>
            </a:extLst>
          </p:cNvPr>
          <p:cNvSpPr/>
          <p:nvPr/>
        </p:nvSpPr>
        <p:spPr>
          <a:xfrm>
            <a:off x="581192" y="2547557"/>
            <a:ext cx="10041699"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sz="1100" dirty="0">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Incremented</a:t>
            </a:r>
            <a:r>
              <a:rPr lang="es-ES" dirty="0">
                <a:solidFill>
                  <a:srgbClr val="000000"/>
                </a:solidFill>
                <a:latin typeface="Cascadia Code" panose="00000509000000000000" pitchFamily="49" charset="0"/>
              </a:rPr>
              <a:t>()</a:t>
            </a:r>
            <a:endParaRPr lang="es-ES" sz="1100"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MemberwiseClone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3891885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91DB0DAF-BA28-4639-8FDE-A1CF7A8F76FE}"/>
              </a:ext>
            </a:extLst>
          </p:cNvPr>
          <p:cNvSpPr/>
          <p:nvPr/>
        </p:nvSpPr>
        <p:spPr>
          <a:xfrm>
            <a:off x="581192" y="2935800"/>
            <a:ext cx="1144851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IReadOnlyCollection</a:t>
            </a:r>
            <a:r>
              <a:rPr lang="en-US" dirty="0">
                <a:solidFill>
                  <a:srgbClr val="000000"/>
                </a:solidFill>
                <a:latin typeface="Cascadia Code" panose="00000509000000000000" pitchFamily="49" charset="0"/>
              </a:rPr>
              <a:t>&lt;</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Items =&gt; _</a:t>
            </a:r>
            <a:r>
              <a:rPr lang="en-US" dirty="0" err="1">
                <a:solidFill>
                  <a:srgbClr val="000000"/>
                </a:solidFill>
                <a:latin typeface="Cascadia Code" panose="00000509000000000000" pitchFamily="49" charset="0"/>
              </a:rPr>
              <a:t>items.Select</a:t>
            </a:r>
            <a:r>
              <a:rPr lang="en-US" dirty="0">
                <a:solidFill>
                  <a:srgbClr val="000000"/>
                </a:solidFill>
                <a:latin typeface="Cascadia Code" panose="00000509000000000000" pitchFamily="49" charset="0"/>
              </a:rPr>
              <a:t>(x =&gt; </a:t>
            </a:r>
            <a:r>
              <a:rPr lang="en-US" dirty="0" err="1">
                <a:solidFill>
                  <a:srgbClr val="000000"/>
                </a:solidFill>
                <a:latin typeface="Cascadia Code" panose="00000509000000000000" pitchFamily="49" charset="0"/>
              </a:rPr>
              <a:t>x.Value</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ToList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endParaRPr lang="es-ES" dirty="0">
              <a:solidFill>
                <a:srgbClr val="000000"/>
              </a:solidFill>
              <a:latin typeface="Cascadia Code" panose="00000509000000000000" pitchFamily="49" charset="0"/>
            </a:endParaRPr>
          </a:p>
        </p:txBody>
      </p:sp>
    </p:spTree>
    <p:extLst>
      <p:ext uri="{BB962C8B-B14F-4D97-AF65-F5344CB8AC3E}">
        <p14:creationId xmlns:p14="http://schemas.microsoft.com/office/powerpoint/2010/main" val="26560924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FC64891B-3A35-4163-B7CC-CD9522E80092}"/>
              </a:ext>
            </a:extLst>
          </p:cNvPr>
          <p:cNvSpPr/>
          <p:nvPr/>
        </p:nvSpPr>
        <p:spPr>
          <a:xfrm>
            <a:off x="581192" y="2358241"/>
            <a:ext cx="11319353"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int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ItemsCount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_</a:t>
            </a:r>
            <a:r>
              <a:rPr lang="es-ES" dirty="0" err="1">
                <a:solidFill>
                  <a:srgbClr val="000000"/>
                </a:solidFill>
                <a:latin typeface="Cascadia Code" panose="00000509000000000000" pitchFamily="49" charset="0"/>
              </a:rPr>
              <a:t>items.Values.Count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102094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2322753"/>
            <a:ext cx="11178639" cy="3970318"/>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OrdersService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async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Task</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CancelBy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var</a:t>
            </a:r>
            <a:r>
              <a:rPr lang="en-US" dirty="0">
                <a:solidFill>
                  <a:srgbClr val="000000"/>
                </a:solidFill>
                <a:latin typeface="Cascadia Code" panose="00000509000000000000" pitchFamily="49" charset="0"/>
              </a:rPr>
              <a:t> order = </a:t>
            </a:r>
            <a:r>
              <a:rPr lang="en-US" dirty="0">
                <a:solidFill>
                  <a:srgbClr val="0000FF"/>
                </a:solidFill>
                <a:latin typeface="Cascadia Code" panose="00000509000000000000" pitchFamily="49" charset="0"/>
              </a:rPr>
              <a:t>await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orderRepository.GetBy</a:t>
            </a:r>
            <a:r>
              <a:rPr lang="en-US" dirty="0">
                <a:solidFill>
                  <a:srgbClr val="000000"/>
                </a:solidFill>
                <a:latin typeface="Cascadia Code" panose="00000509000000000000" pitchFamily="49" charset="0"/>
              </a:rPr>
              <a:t>(id);</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order.Status.Id</a:t>
            </a:r>
            <a:r>
              <a:rPr lang="en-US" dirty="0">
                <a:solidFill>
                  <a:srgbClr val="000000"/>
                </a:solidFill>
                <a:latin typeface="Cascadia Code" panose="00000509000000000000" pitchFamily="49" charset="0"/>
              </a:rPr>
              <a:t> == </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.Canceled.Id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DomainException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"The order was previously 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7349962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t>TELL DON’T ASK</a:t>
            </a:r>
            <a:endParaRPr lang="es-ES" dirty="0"/>
          </a:p>
        </p:txBody>
      </p:sp>
      <p:sp>
        <p:nvSpPr>
          <p:cNvPr id="4" name="Rectangle 3">
            <a:extLst>
              <a:ext uri="{FF2B5EF4-FFF2-40B4-BE49-F238E27FC236}">
                <a16:creationId xmlns:a16="http://schemas.microsoft.com/office/drawing/2014/main" id="{2BE7607E-B985-4F09-AB86-6CE879037EC6}"/>
              </a:ext>
            </a:extLst>
          </p:cNvPr>
          <p:cNvSpPr/>
          <p:nvPr/>
        </p:nvSpPr>
        <p:spPr>
          <a:xfrm>
            <a:off x="581192" y="2623428"/>
            <a:ext cx="1398657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Cancel()</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.That</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&gt;(status.id != </a:t>
            </a:r>
            <a:r>
              <a:rPr lang="en-US" sz="1600" dirty="0" err="1">
                <a:solidFill>
                  <a:srgbClr val="000000"/>
                </a:solidFill>
                <a:latin typeface="Cascadia Code" panose="00000509000000000000" pitchFamily="49" charset="0"/>
              </a:rPr>
              <a:t>OrderStatus.Canceled.Id</a:t>
            </a:r>
            <a:r>
              <a:rPr lang="en-US" sz="1600" dirty="0">
                <a:solidFill>
                  <a:srgbClr val="000000"/>
                </a:solidFill>
                <a:latin typeface="Cascadia Code" panose="00000509000000000000" pitchFamily="49" charset="0"/>
              </a:rPr>
              <a:t>, </a:t>
            </a:r>
            <a:r>
              <a:rPr lang="en-US" sz="1600" dirty="0">
                <a:solidFill>
                  <a:srgbClr val="A31515"/>
                </a:solidFill>
                <a:latin typeface="Cascadia Code" panose="00000509000000000000" pitchFamily="49" charset="0"/>
              </a:rPr>
              <a:t>"The order..."</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status = </a:t>
            </a:r>
            <a:r>
              <a:rPr lang="es-ES" sz="1600" dirty="0" err="1">
                <a:solidFill>
                  <a:srgbClr val="2B91AF"/>
                </a:solidFill>
                <a:latin typeface="Cascadia Code" panose="00000509000000000000" pitchFamily="49" charset="0"/>
              </a:rPr>
              <a:t>OrderStatus</a:t>
            </a:r>
            <a:r>
              <a:rPr lang="es-ES" sz="1600" dirty="0" err="1">
                <a:solidFill>
                  <a:srgbClr val="000000"/>
                </a:solidFill>
                <a:latin typeface="Cascadia Code" panose="00000509000000000000" pitchFamily="49" charset="0"/>
              </a:rPr>
              <a:t>.Canceled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events.Add</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OrderCancelled</a:t>
            </a:r>
            <a:r>
              <a:rPr lang="es-ES" sz="1600" dirty="0" err="1">
                <a:solidFill>
                  <a:srgbClr val="000000"/>
                </a:solidFill>
                <a:latin typeface="Cascadia Code" panose="00000509000000000000" pitchFamily="49" charset="0"/>
              </a:rPr>
              <a:t>.Create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472696385"/>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3035273"/>
            <a:ext cx="1161080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OrdersService</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CancelBy</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int</a:t>
            </a:r>
            <a:r>
              <a:rPr lang="en-US" sz="1600" dirty="0">
                <a:solidFill>
                  <a:srgbClr val="000000"/>
                </a:solidFill>
                <a:latin typeface="Cascadia Code" panose="00000509000000000000" pitchFamily="49" charset="0"/>
              </a:rPr>
              <a:t> id)</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var</a:t>
            </a:r>
            <a:r>
              <a:rPr lang="en-US" sz="1600" dirty="0">
                <a:solidFill>
                  <a:srgbClr val="000000"/>
                </a:solidFill>
                <a:latin typeface="Cascadia Code" panose="00000509000000000000" pitchFamily="49" charset="0"/>
              </a:rPr>
              <a:t> order = </a:t>
            </a:r>
            <a:r>
              <a:rPr lang="en-US" sz="1600" dirty="0">
                <a:solidFill>
                  <a:srgbClr val="0000FF"/>
                </a:solidFill>
                <a:latin typeface="Cascadia Code" panose="00000509000000000000" pitchFamily="49" charset="0"/>
              </a:rPr>
              <a:t>await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orderRepository.GetBy</a:t>
            </a:r>
            <a:r>
              <a:rPr lang="en-US" sz="1600" dirty="0">
                <a:solidFill>
                  <a:srgbClr val="000000"/>
                </a:solidFill>
                <a:latin typeface="Cascadia Code" panose="00000509000000000000" pitchFamily="49" charset="0"/>
              </a:rPr>
              <a:t>(id);</a:t>
            </a:r>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&gt;(order, </a:t>
            </a:r>
            <a:r>
              <a:rPr lang="en-US" sz="1600" dirty="0">
                <a:solidFill>
                  <a:srgbClr val="A31515"/>
                </a:solidFill>
                <a:latin typeface="Cascadia Code" panose="00000509000000000000" pitchFamily="49" charset="0"/>
              </a:rPr>
              <a:t>"Could not find the order."</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order.Cancel</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86331284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7549" r="6588"/>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Services</a:t>
            </a: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39644625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7" name="Rectangle 6">
            <a:extLst>
              <a:ext uri="{FF2B5EF4-FFF2-40B4-BE49-F238E27FC236}">
                <a16:creationId xmlns:a16="http://schemas.microsoft.com/office/drawing/2014/main" id="{43A6000C-C1EE-4B82-98EB-0A69F74981F0}"/>
              </a:ext>
            </a:extLst>
          </p:cNvPr>
          <p:cNvSpPr/>
          <p:nvPr/>
        </p:nvSpPr>
        <p:spPr>
          <a:xfrm>
            <a:off x="581192" y="1983229"/>
            <a:ext cx="870531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const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EarthRadiusInKilometers</a:t>
            </a:r>
            <a:r>
              <a:rPr lang="es-ES" dirty="0">
                <a:solidFill>
                  <a:srgbClr val="000000"/>
                </a:solidFill>
                <a:latin typeface="Cascadia Code" panose="00000509000000000000" pitchFamily="49" charset="0"/>
              </a:rPr>
              <a:t> = 6378.0F;</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Latitude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Longitude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DistanceInKilometersTo</a:t>
            </a:r>
            <a:r>
              <a:rPr lang="es-ES" dirty="0">
                <a:solidFill>
                  <a:srgbClr val="000000"/>
                </a:solidFill>
                <a:latin typeface="Cascadia Code" panose="00000509000000000000" pitchFamily="49" charset="0"/>
              </a:rPr>
              <a:t>(</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 position)</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Haversine</a:t>
            </a:r>
            <a:r>
              <a:rPr lang="es-ES" dirty="0">
                <a:solidFill>
                  <a:srgbClr val="008000"/>
                </a:solidFill>
                <a:latin typeface="Cascadia Code" panose="00000509000000000000" pitchFamily="49" charset="0"/>
              </a:rPr>
              <a:t> formula</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25063"/>
            <a:ext cx="10466764" cy="923330"/>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p:txBody>
      </p:sp>
      <p:pic>
        <p:nvPicPr>
          <p:cNvPr id="4" name="Picture 3">
            <a:extLst>
              <a:ext uri="{FF2B5EF4-FFF2-40B4-BE49-F238E27FC236}">
                <a16:creationId xmlns:a16="http://schemas.microsoft.com/office/drawing/2014/main" id="{837E76C1-8528-4764-9F0C-5FB1144EAF0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792029" y="4557486"/>
            <a:ext cx="2935514" cy="2935514"/>
          </a:xfrm>
          <a:prstGeom prst="rect">
            <a:avLst/>
          </a:prstGeom>
        </p:spPr>
      </p:pic>
    </p:spTree>
    <p:extLst>
      <p:ext uri="{BB962C8B-B14F-4D97-AF65-F5344CB8AC3E}">
        <p14:creationId xmlns:p14="http://schemas.microsoft.com/office/powerpoint/2010/main" val="26487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F0B1849-9074-46F5-9C42-6168B7693E56}"/>
              </a:ext>
            </a:extLst>
          </p:cNvPr>
          <p:cNvSpPr/>
          <p:nvPr/>
        </p:nvSpPr>
        <p:spPr>
          <a:xfrm>
            <a:off x="581192" y="1933575"/>
            <a:ext cx="10311740" cy="492442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ILogger</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Log(</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message</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da-DK" sz="1600" dirty="0">
                <a:solidFill>
                  <a:srgbClr val="000000"/>
                </a:solidFill>
                <a:latin typeface="Cascadia Code" panose="00000509000000000000" pitchFamily="49" charset="0"/>
              </a:rPr>
              <a:t>        </a:t>
            </a:r>
            <a:r>
              <a:rPr lang="da-DK" sz="1600" dirty="0">
                <a:solidFill>
                  <a:srgbClr val="0000FF"/>
                </a:solidFill>
                <a:latin typeface="Cascadia Code" panose="00000509000000000000" pitchFamily="49" charset="0"/>
              </a:rPr>
              <a:t>var</a:t>
            </a:r>
            <a:r>
              <a:rPr lang="da-DK" sz="1600" dirty="0">
                <a:solidFill>
                  <a:srgbClr val="000000"/>
                </a:solidFill>
                <a:latin typeface="Cascadia Code" panose="00000509000000000000" pitchFamily="49" charset="0"/>
              </a:rPr>
              <a:t> formattedMessage = formatter.Format(message);</a:t>
            </a:r>
            <a:endParaRPr lang="da-DK"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File</a:t>
            </a:r>
            <a:r>
              <a:rPr lang="es-ES" sz="1600" dirty="0" err="1">
                <a:solidFill>
                  <a:srgbClr val="000000"/>
                </a:solidFill>
                <a:latin typeface="Cascadia Code" panose="00000509000000000000" pitchFamily="49" charset="0"/>
              </a:rPr>
              <a:t>.WriteAllText</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formattedMessage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7086256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A230302A-2B37-4BD3-A527-E9B03C772403}"/>
              </a:ext>
            </a:extLst>
          </p:cNvPr>
          <p:cNvSpPr/>
          <p:nvPr/>
        </p:nvSpPr>
        <p:spPr>
          <a:xfrm>
            <a:off x="581192" y="1917866"/>
            <a:ext cx="11570525"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ILogger</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 </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n-US" sz="1400" dirty="0">
                <a:solidFill>
                  <a:srgbClr val="000000"/>
                </a:solidFill>
                <a:latin typeface="Cascadia Code" panose="00000509000000000000" pitchFamily="49" charset="0"/>
              </a:rPr>
              <a:t>= </a:t>
            </a:r>
            <a:r>
              <a:rPr lang="en-US" sz="1400" dirty="0">
                <a:solidFill>
                  <a:srgbClr val="A31515"/>
                </a:solidFill>
                <a:latin typeface="Cascadia Code" panose="00000509000000000000" pitchFamily="49" charset="0"/>
              </a:rPr>
              <a:t>"/</a:t>
            </a:r>
            <a:r>
              <a:rPr lang="en-US" sz="1400" dirty="0" err="1">
                <a:solidFill>
                  <a:srgbClr val="A31515"/>
                </a:solidFill>
                <a:latin typeface="Cascadia Code" panose="00000509000000000000" pitchFamily="49" charset="0"/>
              </a:rPr>
              <a:t>mnt</a:t>
            </a:r>
            <a:r>
              <a:rPr lang="en-US" sz="1400" dirty="0">
                <a:solidFill>
                  <a:srgbClr val="A31515"/>
                </a:solidFill>
                <a:latin typeface="Cascadia Code" panose="00000509000000000000" pitchFamily="49" charset="0"/>
              </a:rPr>
              <a:t>/c/logs"</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void</a:t>
            </a:r>
            <a:r>
              <a:rPr lang="es-ES" sz="1400" dirty="0">
                <a:solidFill>
                  <a:srgbClr val="000000"/>
                </a:solidFill>
                <a:latin typeface="Cascadia Code" panose="00000509000000000000" pitchFamily="49" charset="0"/>
              </a:rPr>
              <a:t> Log(</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if</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formatter.Format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File</a:t>
            </a:r>
            <a:r>
              <a:rPr lang="es-ES" sz="1400" dirty="0" err="1">
                <a:solidFill>
                  <a:srgbClr val="000000"/>
                </a:solidFill>
                <a:latin typeface="Cascadia Code" panose="00000509000000000000" pitchFamily="49" charset="0"/>
              </a:rPr>
              <a:t>.WriteAllText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0552475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8396EA22-DFD9-4C02-A7DF-A872697D67E2}"/>
              </a:ext>
            </a:extLst>
          </p:cNvPr>
          <p:cNvSpPr/>
          <p:nvPr/>
        </p:nvSpPr>
        <p:spPr>
          <a:xfrm>
            <a:off x="581192" y="2016249"/>
            <a:ext cx="10917382" cy="413959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filePath</a:t>
            </a:r>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sz="1100" dirty="0">
                <a:latin typeface="Cascadia Code" panose="00000509000000000000" pitchFamily="49" charset="0"/>
              </a:rPr>
              <a:t> </a:t>
            </a:r>
          </a:p>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Log(</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da-DK" dirty="0">
                <a:solidFill>
                  <a:srgbClr val="000000"/>
                </a:solidFill>
                <a:latin typeface="Cascadia Code" panose="00000509000000000000" pitchFamily="49" charset="0"/>
              </a:rPr>
              <a:t>    </a:t>
            </a:r>
            <a:r>
              <a:rPr lang="da-DK" dirty="0">
                <a:solidFill>
                  <a:srgbClr val="0000FF"/>
                </a:solidFill>
                <a:latin typeface="Cascadia Code" panose="00000509000000000000" pitchFamily="49" charset="0"/>
              </a:rPr>
              <a:t>var</a:t>
            </a:r>
            <a:r>
              <a:rPr lang="da-DK" dirty="0">
                <a:solidFill>
                  <a:srgbClr val="000000"/>
                </a:solidFill>
                <a:latin typeface="Cascadia Code" panose="00000509000000000000" pitchFamily="49" charset="0"/>
              </a:rPr>
              <a:t> formattedMessage = formatter.Format(message);</a:t>
            </a:r>
            <a:endParaRPr lang="da-DK"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File</a:t>
            </a:r>
            <a:r>
              <a:rPr lang="es-ES" dirty="0" err="1">
                <a:solidFill>
                  <a:srgbClr val="000000"/>
                </a:solidFill>
                <a:latin typeface="Cascadia Code" panose="00000509000000000000" pitchFamily="49" charset="0"/>
              </a:rPr>
              <a:t>.WriteAllText</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mnt</a:t>
            </a:r>
            <a:r>
              <a:rPr lang="es-ES" dirty="0">
                <a:solidFill>
                  <a:srgbClr val="A31515"/>
                </a:solidFill>
                <a:latin typeface="Cascadia Code" panose="00000509000000000000" pitchFamily="49" charset="0"/>
              </a:rPr>
              <a:t>/c/logs"</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formattedMessage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350225908"/>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018858E-2A8D-4C34-BE14-EF4875CAD8EE}"/>
              </a:ext>
            </a:extLst>
          </p:cNvPr>
          <p:cNvSpPr/>
          <p:nvPr/>
        </p:nvSpPr>
        <p:spPr>
          <a:xfrm>
            <a:off x="581192" y="2710359"/>
            <a:ext cx="6096000" cy="3139321"/>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ILogger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readonly</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set</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48666319"/>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 (NULL OBJECT PATTERN)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55B51BA-2E54-43F8-B834-0A112E314536}"/>
              </a:ext>
            </a:extLst>
          </p:cNvPr>
          <p:cNvSpPr/>
          <p:nvPr/>
        </p:nvSpPr>
        <p:spPr>
          <a:xfrm>
            <a:off x="581192" y="2496603"/>
            <a:ext cx="824217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NullFormatter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IFormatter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8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8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nn-NO" dirty="0">
                <a:solidFill>
                  <a:srgbClr val="000000"/>
                </a:solidFill>
                <a:latin typeface="Cascadia Code" panose="00000509000000000000" pitchFamily="49" charset="0"/>
              </a:rPr>
              <a:t>var logger = </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FileLogger</a:t>
            </a:r>
            <a:r>
              <a:rPr lang="nn-NO" dirty="0">
                <a:solidFill>
                  <a:srgbClr val="000000"/>
                </a:solidFill>
                <a:latin typeface="Cascadia Code" panose="00000509000000000000" pitchFamily="49" charset="0"/>
              </a:rPr>
              <a:t>(</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NullFormatter</a:t>
            </a:r>
            <a:r>
              <a:rPr lang="nn-NO" dirty="0">
                <a:solidFill>
                  <a:srgbClr val="000000"/>
                </a:solidFill>
                <a:latin typeface="Cascadia Code" panose="00000509000000000000" pitchFamily="49" charset="0"/>
              </a:rPr>
              <a:t>());</a:t>
            </a:r>
            <a:endParaRPr lang="nn-NO" dirty="0">
              <a:latin typeface="Cascadia Code" panose="00000509000000000000" pitchFamily="49" charset="0"/>
            </a:endParaRPr>
          </a:p>
          <a:p>
            <a:r>
              <a:rPr lang="es-ES" dirty="0" err="1">
                <a:solidFill>
                  <a:srgbClr val="000000"/>
                </a:solidFill>
                <a:latin typeface="Cascadia Code" panose="00000509000000000000" pitchFamily="49" charset="0"/>
              </a:rPr>
              <a:t>logger.Log</a:t>
            </a:r>
            <a:r>
              <a:rPr lang="es-ES" dirty="0">
                <a:solidFill>
                  <a:srgbClr val="000000"/>
                </a:solidFill>
                <a:latin typeface="Cascadia Code" panose="00000509000000000000" pitchFamily="49" charset="0"/>
              </a:rPr>
              <a:t>(</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My</a:t>
            </a:r>
            <a:r>
              <a:rPr lang="es-ES" dirty="0">
                <a:solidFill>
                  <a:srgbClr val="A31515"/>
                </a:solidFill>
                <a:latin typeface="Cascadia Code" panose="00000509000000000000" pitchFamily="49" charset="0"/>
              </a:rPr>
              <a:t> </a:t>
            </a:r>
            <a:r>
              <a:rPr lang="es-ES" dirty="0" err="1">
                <a:solidFill>
                  <a:srgbClr val="A31515"/>
                </a:solidFill>
                <a:latin typeface="Cascadia Code" panose="00000509000000000000" pitchFamily="49" charset="0"/>
              </a:rPr>
              <a:t>message</a:t>
            </a:r>
            <a:r>
              <a:rPr lang="es-ES" dirty="0">
                <a:solidFill>
                  <a:srgbClr val="A31515"/>
                </a:solidFill>
                <a:latin typeface="Cascadia Code" panose="00000509000000000000" pitchFamily="49" charset="0"/>
              </a:rPr>
              <a: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31497356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FC20B971-1629-45AF-A99A-0688E057018C}"/>
              </a:ext>
            </a:extLst>
          </p:cNvPr>
          <p:cNvSpPr/>
          <p:nvPr/>
        </p:nvSpPr>
        <p:spPr>
          <a:xfrm>
            <a:off x="581192" y="1985878"/>
            <a:ext cx="11677403"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IToggle</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async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Task</a:t>
            </a:r>
            <a:r>
              <a:rPr lang="en-US" sz="1400" dirty="0">
                <a:solidFill>
                  <a:srgbClr val="000000"/>
                </a:solidFill>
                <a:latin typeface="Cascadia Code" panose="00000509000000000000" pitchFamily="49" charset="0"/>
              </a:rPr>
              <a:t>&lt;</a:t>
            </a:r>
            <a:r>
              <a:rPr lang="en-US" sz="1400" dirty="0">
                <a:solidFill>
                  <a:srgbClr val="0000FF"/>
                </a:solidFill>
                <a:latin typeface="Cascadia Code" panose="00000509000000000000" pitchFamily="49" charset="0"/>
              </a:rPr>
              <a:t>bool</a:t>
            </a:r>
            <a:r>
              <a:rPr lang="en-US" sz="1400" dirty="0">
                <a:solidFill>
                  <a:srgbClr val="000000"/>
                </a:solidFill>
                <a:latin typeface="Cascadia Code" panose="00000509000000000000" pitchFamily="49" charset="0"/>
              </a:rPr>
              <a:t>&gt; </a:t>
            </a:r>
            <a:r>
              <a:rPr lang="en-US" sz="1400" dirty="0" err="1">
                <a:solidFill>
                  <a:srgbClr val="000000"/>
                </a:solidFill>
                <a:latin typeface="Cascadia Code" panose="00000509000000000000" pitchFamily="49" charset="0"/>
              </a:rPr>
              <a:t>IsActiveAsync</a:t>
            </a:r>
            <a:r>
              <a:rPr lang="en-US" sz="1400" dirty="0">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IFeatureContext</a:t>
            </a:r>
            <a:r>
              <a:rPr lang="en-US" sz="1400" dirty="0">
                <a:solidFill>
                  <a:srgbClr val="000000"/>
                </a:solidFill>
                <a:latin typeface="Cascadia Code" panose="00000509000000000000" pitchFamily="49" charset="0"/>
              </a:rPr>
              <a:t> context)</a:t>
            </a:r>
          </a:p>
          <a:p>
            <a:r>
              <a:rPr lang="es-ES" sz="1400" dirty="0">
                <a:solidFill>
                  <a:srgbClr val="000000"/>
                </a:solidFill>
                <a:latin typeface="Cascadia Code" panose="00000509000000000000" pitchFamily="49" charset="0"/>
              </a:rPr>
              <a:t>    {</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r>
              <a:rPr lang="en-US" sz="1400" dirty="0">
                <a:solidFill>
                  <a:srgbClr val="000000"/>
                </a:solidFill>
                <a:latin typeface="Cascadia Code" panose="00000509000000000000" pitchFamily="49" charset="0"/>
              </a:rPr>
              <a:t> = </a:t>
            </a:r>
            <a:r>
              <a:rPr lang="en-US" sz="1400" dirty="0" err="1">
                <a:solidFill>
                  <a:srgbClr val="000000"/>
                </a:solidFill>
                <a:latin typeface="Cascadia Code" panose="00000509000000000000" pitchFamily="49" charset="0"/>
              </a:rPr>
              <a:t>context.ServiceProvider.GetService</a:t>
            </a:r>
            <a:r>
              <a:rPr lang="en-US" sz="1400" dirty="0">
                <a:solidFill>
                  <a:srgbClr val="000000"/>
                </a:solidFill>
                <a:latin typeface="Cascadia Code" panose="00000509000000000000" pitchFamily="49" charset="0"/>
              </a:rPr>
              <a:t>&lt;</a:t>
            </a:r>
            <a:r>
              <a:rPr lang="en-US" sz="1400" dirty="0" err="1">
                <a:solidFill>
                  <a:srgbClr val="2B91AF"/>
                </a:solidFill>
                <a:latin typeface="Cascadia Code" panose="00000509000000000000" pitchFamily="49" charset="0"/>
              </a:rPr>
              <a:t>IFeatureStore</a:t>
            </a:r>
            <a:r>
              <a:rPr lang="en-US" sz="1400" dirty="0">
                <a:solidFill>
                  <a:srgbClr val="000000"/>
                </a:solidFill>
                <a:latin typeface="Cascadia Code" panose="00000509000000000000" pitchFamily="49" charset="0"/>
              </a:rPr>
              <a:t>&gt;();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fromValue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From</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toValue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To</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p:txBody>
      </p:sp>
    </p:spTree>
    <p:extLst>
      <p:ext uri="{BB962C8B-B14F-4D97-AF65-F5344CB8AC3E}">
        <p14:creationId xmlns:p14="http://schemas.microsoft.com/office/powerpoint/2010/main" val="196875083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E8598BE8-BF7A-46CB-A3DD-B36302528E58}"/>
              </a:ext>
            </a:extLst>
          </p:cNvPr>
          <p:cNvSpPr/>
          <p:nvPr/>
        </p:nvSpPr>
        <p:spPr>
          <a:xfrm>
            <a:off x="581192" y="2425266"/>
            <a:ext cx="11448512"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IToggle</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_</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_</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a:solidFill>
                  <a:srgbClr val="0000FF"/>
                </a:solidFill>
                <a:latin typeface="Cascadia Code" panose="00000509000000000000" pitchFamily="49" charset="0"/>
              </a:rPr>
              <a:t>throw</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ArgumentNullException</a:t>
            </a:r>
            <a:r>
              <a:rPr lang="en-US" sz="1600" dirty="0">
                <a:solidFill>
                  <a:srgbClr val="000000"/>
                </a:solidFill>
                <a:latin typeface="Cascadia Code" panose="00000509000000000000" pitchFamily="49" charset="0"/>
              </a:rPr>
              <a:t>(</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&lt;</a:t>
            </a:r>
            <a:r>
              <a:rPr lang="en-US" sz="1600" dirty="0">
                <a:solidFill>
                  <a:srgbClr val="0000FF"/>
                </a:solidFill>
                <a:latin typeface="Cascadia Code" panose="00000509000000000000" pitchFamily="49" charset="0"/>
              </a:rPr>
              <a:t>bool</a:t>
            </a:r>
            <a:r>
              <a:rPr lang="en-US" sz="1600" dirty="0">
                <a:solidFill>
                  <a:srgbClr val="000000"/>
                </a:solidFill>
                <a:latin typeface="Cascadia Code" panose="00000509000000000000" pitchFamily="49" charset="0"/>
              </a:rPr>
              <a:t>&gt; </a:t>
            </a:r>
            <a:r>
              <a:rPr lang="en-US" sz="1600" dirty="0" err="1">
                <a:solidFill>
                  <a:srgbClr val="000000"/>
                </a:solidFill>
                <a:latin typeface="Cascadia Code" panose="00000509000000000000" pitchFamily="49" charset="0"/>
              </a:rPr>
              <a:t>IsActiveAsync</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applicationName</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featureName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68161292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A picture containing food&#10;&#10;Description automatically generated">
            <a:extLst>
              <a:ext uri="{FF2B5EF4-FFF2-40B4-BE49-F238E27FC236}">
                <a16:creationId xmlns:a16="http://schemas.microsoft.com/office/drawing/2014/main" id="{8F15059C-65DB-47D8-B938-DAD379A52B9F}"/>
              </a:ext>
            </a:extLst>
          </p:cNvPr>
          <p:cNvPicPr>
            <a:picLocks noChangeAspect="1"/>
          </p:cNvPicPr>
          <p:nvPr/>
        </p:nvPicPr>
        <p:blipFill rotWithShape="1">
          <a:blip r:embed="rId3">
            <a:extLst>
              <a:ext uri="{28A0092B-C50C-407E-A947-70E740481C1C}">
                <a14:useLocalDpi xmlns:a14="http://schemas.microsoft.com/office/drawing/2010/main" val="0"/>
              </a:ext>
            </a:extLst>
          </a:blip>
          <a:srcRect t="12838" b="16849"/>
          <a:stretch/>
        </p:blipFill>
        <p:spPr>
          <a:xfrm>
            <a:off x="20" y="10"/>
            <a:ext cx="12191980" cy="6857990"/>
          </a:xfrm>
          <a:prstGeom prst="rect">
            <a:avLst/>
          </a:prstGeom>
        </p:spPr>
      </p:pic>
    </p:spTree>
    <p:extLst>
      <p:ext uri="{BB962C8B-B14F-4D97-AF65-F5344CB8AC3E}">
        <p14:creationId xmlns:p14="http://schemas.microsoft.com/office/powerpoint/2010/main" val="2776825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1200329"/>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37.176487F,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-3.597929F);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40.4168f,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-3.70379f);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9" name="Picture 8">
            <a:extLst>
              <a:ext uri="{FF2B5EF4-FFF2-40B4-BE49-F238E27FC236}">
                <a16:creationId xmlns:a16="http://schemas.microsoft.com/office/drawing/2014/main" id="{35B74006-CA9C-47C9-A337-7D91105816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0429" y="4140200"/>
            <a:ext cx="2717800" cy="2717800"/>
          </a:xfrm>
          <a:prstGeom prst="rect">
            <a:avLst/>
          </a:prstGeom>
        </p:spPr>
      </p:pic>
    </p:spTree>
    <p:extLst>
      <p:ext uri="{BB962C8B-B14F-4D97-AF65-F5344CB8AC3E}">
        <p14:creationId xmlns:p14="http://schemas.microsoft.com/office/powerpoint/2010/main" val="4012654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t> </a:t>
            </a:r>
            <a:r>
              <a:rPr lang="es-ES" dirty="0" err="1"/>
              <a:t>enforcement</a:t>
            </a:r>
            <a:r>
              <a:rPr lang="es-ES" dirty="0"/>
              <a:t> </a:t>
            </a:r>
            <a:r>
              <a:rPr lang="en-US" dirty="0"/>
              <a:t>is the responsibility of the entities</a:t>
            </a:r>
            <a:endParaRPr lang="es-ES" dirty="0"/>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1026" name="Picture 2" descr="Android Pie; U+1F4A9; Emoji">
            <a:extLst>
              <a:ext uri="{FF2B5EF4-FFF2-40B4-BE49-F238E27FC236}">
                <a16:creationId xmlns:a16="http://schemas.microsoft.com/office/drawing/2014/main" id="{CC3198D1-64D3-4AA7-85B1-3A6C83142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6296" y="5342003"/>
            <a:ext cx="301305" cy="301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196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6239625"/>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nonsense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should be between -90 and 90"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"Longitude should be between -180 and 180"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0448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 (Guard Clauses)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B93DCC40-47DB-4B0E-9B5E-927DB1C500C8}"/>
              </a:ext>
            </a:extLst>
          </p:cNvPr>
          <p:cNvSpPr/>
          <p:nvPr/>
        </p:nvSpPr>
        <p:spPr>
          <a:xfrm>
            <a:off x="581192" y="2716480"/>
            <a:ext cx="11424761" cy="1815882"/>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675717191"/>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E3920"/>
      </a:dk2>
      <a:lt2>
        <a:srgbClr val="E8E2E3"/>
      </a:lt2>
      <a:accent1>
        <a:srgbClr val="20B4A0"/>
      </a:accent1>
      <a:accent2>
        <a:srgbClr val="14B85D"/>
      </a:accent2>
      <a:accent3>
        <a:srgbClr val="21B925"/>
      </a:accent3>
      <a:accent4>
        <a:srgbClr val="53B714"/>
      </a:accent4>
      <a:accent5>
        <a:srgbClr val="90AB1E"/>
      </a:accent5>
      <a:accent6>
        <a:srgbClr val="C39D15"/>
      </a:accent6>
      <a:hlink>
        <a:srgbClr val="698A2E"/>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A1541A0DAC7304D96BF95767CB70A9B" ma:contentTypeVersion="9" ma:contentTypeDescription="Create a new document." ma:contentTypeScope="" ma:versionID="a5c94c7b753937181df405443505c611">
  <xsd:schema xmlns:xsd="http://www.w3.org/2001/XMLSchema" xmlns:xs="http://www.w3.org/2001/XMLSchema" xmlns:p="http://schemas.microsoft.com/office/2006/metadata/properties" xmlns:ns3="44f57b07-c0f7-4be5-a7a1-4b1e77ec217f" xmlns:ns4="0e12faeb-d46b-4a24-9c4d-3451bb491cc4" targetNamespace="http://schemas.microsoft.com/office/2006/metadata/properties" ma:root="true" ma:fieldsID="c97287a7aa5d4ac9c408685ae356ad2c" ns3:_="" ns4:_="">
    <xsd:import namespace="44f57b07-c0f7-4be5-a7a1-4b1e77ec217f"/>
    <xsd:import namespace="0e12faeb-d46b-4a24-9c4d-3451bb491cc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f57b07-c0f7-4be5-a7a1-4b1e77ec217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12faeb-d46b-4a24-9c4d-3451bb491cc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1F40CD-8C53-4E44-B22E-77129CC72B36}">
  <ds:schemaRefs>
    <ds:schemaRef ds:uri="http://schemas.microsoft.com/office/2006/documentManagement/types"/>
    <ds:schemaRef ds:uri="http://purl.org/dc/dcmitype/"/>
    <ds:schemaRef ds:uri="http://www.w3.org/XML/1998/namespace"/>
    <ds:schemaRef ds:uri="http://purl.org/dc/terms/"/>
    <ds:schemaRef ds:uri="0e12faeb-d46b-4a24-9c4d-3451bb491cc4"/>
    <ds:schemaRef ds:uri="http://schemas.microsoft.com/office/infopath/2007/PartnerControls"/>
    <ds:schemaRef ds:uri="http://purl.org/dc/elements/1.1/"/>
    <ds:schemaRef ds:uri="http://schemas.openxmlformats.org/package/2006/metadata/core-properties"/>
    <ds:schemaRef ds:uri="44f57b07-c0f7-4be5-a7a1-4b1e77ec217f"/>
    <ds:schemaRef ds:uri="http://schemas.microsoft.com/office/2006/metadata/properties"/>
  </ds:schemaRefs>
</ds:datastoreItem>
</file>

<file path=customXml/itemProps2.xml><?xml version="1.0" encoding="utf-8"?>
<ds:datastoreItem xmlns:ds="http://schemas.openxmlformats.org/officeDocument/2006/customXml" ds:itemID="{21B67B5B-C797-43BD-B2A0-84AEFA317D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f57b07-c0f7-4be5-a7a1-4b1e77ec217f"/>
    <ds:schemaRef ds:uri="0e12faeb-d46b-4a24-9c4d-3451bb491c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C6FF658-BD18-433A-9DD5-EC8C74F3BFD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2015</TotalTime>
  <Words>4493</Words>
  <Application>Microsoft Office PowerPoint</Application>
  <PresentationFormat>Widescreen</PresentationFormat>
  <Paragraphs>728</Paragraphs>
  <Slides>57</Slides>
  <Notes>54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57</vt:i4>
      </vt:variant>
    </vt:vector>
  </HeadingPairs>
  <TitlesOfParts>
    <vt:vector size="63" baseType="lpstr">
      <vt:lpstr>Arial</vt:lpstr>
      <vt:lpstr>Calibri</vt:lpstr>
      <vt:lpstr>Cascadia Code</vt:lpstr>
      <vt:lpstr>Gill Sans MT</vt:lpstr>
      <vt:lpstr>Wingdings 2</vt:lpstr>
      <vt:lpstr>DividendVTI</vt:lpstr>
      <vt:lpstr>AN style guide for object oriented design </vt:lpstr>
      <vt:lpstr>PowerPoint Presentation</vt:lpstr>
      <vt:lpstr>OBJECT Types</vt:lpstr>
      <vt:lpstr>Creating Entities &amp; value objects </vt:lpstr>
      <vt:lpstr>Require the minimum amount of data needed to behave consistently</vt:lpstr>
      <vt:lpstr>Require the minimum amount of data needed to behave consistently</vt:lpstr>
      <vt:lpstr>Invariants enforcement is the responsibility of the entities</vt:lpstr>
      <vt:lpstr>Invariants enforcement is the responsibility of the entities</vt:lpstr>
      <vt:lpstr>Invariants enforcement is the responsibility of the entities (Guard Clauses)</vt:lpstr>
      <vt:lpstr>PowerPoint Presentation</vt:lpstr>
      <vt:lpstr>Do not use custom exceptions for invalid argument exceptions </vt:lpstr>
      <vt:lpstr>Dealing with primitive obsession</vt:lpstr>
      <vt:lpstr>Dealing with primitive obsession</vt:lpstr>
      <vt:lpstr>PowerPoint Presentation</vt:lpstr>
      <vt:lpstr>Dealing with primitive obsession</vt:lpstr>
      <vt:lpstr>Dealing with primitive obsession</vt:lpstr>
      <vt:lpstr>Extract new object to represent composite values</vt:lpstr>
      <vt:lpstr>Extract new object to represent composite values</vt:lpstr>
      <vt:lpstr>PowerPoint Presentation</vt:lpstr>
      <vt:lpstr>Named constructors</vt:lpstr>
      <vt:lpstr>PowerPoint Presentation</vt:lpstr>
      <vt:lpstr>Named constructors</vt:lpstr>
      <vt:lpstr>Named constructors</vt:lpstr>
      <vt:lpstr>Only test the constructor for ways in which it should fail</vt:lpstr>
      <vt:lpstr>Only test the constructor for ways in which it should fail</vt:lpstr>
      <vt:lpstr>Only test the constructor for ways in which it should fail</vt:lpstr>
      <vt:lpstr>Track Changes &amp; Record events</vt:lpstr>
      <vt:lpstr>Track Changes &amp; Record events</vt:lpstr>
      <vt:lpstr>Track Changes &amp; Record events</vt:lpstr>
      <vt:lpstr>Track Changes &amp; Record events</vt:lpstr>
      <vt:lpstr>Using Entities &amp; value objects </vt:lpstr>
      <vt:lpstr>Template for methods</vt:lpstr>
      <vt:lpstr>Template for methods (PRE-CONDITION CHECKS)</vt:lpstr>
      <vt:lpstr>Template for methods (failure scenarios)</vt:lpstr>
      <vt:lpstr>Return Early</vt:lpstr>
      <vt:lpstr>PowerPoint Presentation</vt:lpstr>
      <vt:lpstr>Return Early (GUARD CLAUSES)</vt:lpstr>
      <vt:lpstr>Rules for custom exceptions: Catch Root errors messages</vt:lpstr>
      <vt:lpstr>Rules for custom exceptions: named constructors</vt:lpstr>
      <vt:lpstr>Rules for custom exceptions: named constructors</vt:lpstr>
      <vt:lpstr>Rules for custom exceptions: multiple ways to instantiate them</vt:lpstr>
      <vt:lpstr>Retrieving information: Mutable objects</vt:lpstr>
      <vt:lpstr>Retrieving information: InMutable objects</vt:lpstr>
      <vt:lpstr>Avoid to exposing internal state to the clients</vt:lpstr>
      <vt:lpstr>Avoid to exposing internal state to the clients</vt:lpstr>
      <vt:lpstr>TELL DON’T ASK</vt:lpstr>
      <vt:lpstr>TELL DON’T ASK</vt:lpstr>
      <vt:lpstr>TELL DON’T ASK</vt:lpstr>
      <vt:lpstr>Services</vt:lpstr>
      <vt:lpstr>Constructor injection</vt:lpstr>
      <vt:lpstr>Constructor injection</vt:lpstr>
      <vt:lpstr>Constructor injection</vt:lpstr>
      <vt:lpstr>Constructor injection</vt:lpstr>
      <vt:lpstr>Constructor injection (NULL OBJECT PATTERN)</vt:lpstr>
      <vt:lpstr>Inject what you need, not where you can get it from</vt:lpstr>
      <vt:lpstr>Inject what you need, not where you can get it from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style guide for object oriented design </dc:title>
  <dc:creator>Luis Ruiz Pavón</dc:creator>
  <cp:lastModifiedBy>Luis Ruiz Pavón</cp:lastModifiedBy>
  <cp:revision>13</cp:revision>
  <dcterms:created xsi:type="dcterms:W3CDTF">2019-11-14T15:25:55Z</dcterms:created>
  <dcterms:modified xsi:type="dcterms:W3CDTF">2019-11-16T17:00:13Z</dcterms:modified>
</cp:coreProperties>
</file>